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96" r:id="rId7"/>
    <p:sldId id="295" r:id="rId8"/>
    <p:sldId id="292" r:id="rId9"/>
    <p:sldId id="299" r:id="rId10"/>
    <p:sldId id="301" r:id="rId11"/>
    <p:sldId id="353" r:id="rId12"/>
    <p:sldId id="298" r:id="rId13"/>
    <p:sldId id="300" r:id="rId14"/>
    <p:sldId id="291" r:id="rId15"/>
    <p:sldId id="302" r:id="rId16"/>
    <p:sldId id="303" r:id="rId17"/>
    <p:sldId id="344" r:id="rId18"/>
    <p:sldId id="370" r:id="rId19"/>
    <p:sldId id="365" r:id="rId20"/>
    <p:sldId id="366" r:id="rId21"/>
    <p:sldId id="367" r:id="rId22"/>
    <p:sldId id="368" r:id="rId23"/>
    <p:sldId id="305" r:id="rId24"/>
    <p:sldId id="307" r:id="rId25"/>
    <p:sldId id="312" r:id="rId26"/>
    <p:sldId id="317" r:id="rId27"/>
    <p:sldId id="314" r:id="rId28"/>
    <p:sldId id="315" r:id="rId29"/>
    <p:sldId id="316" r:id="rId30"/>
    <p:sldId id="309" r:id="rId31"/>
    <p:sldId id="313" r:id="rId32"/>
    <p:sldId id="345" r:id="rId33"/>
    <p:sldId id="322" r:id="rId34"/>
    <p:sldId id="373" r:id="rId35"/>
    <p:sldId id="319" r:id="rId36"/>
    <p:sldId id="354" r:id="rId37"/>
    <p:sldId id="325" r:id="rId38"/>
    <p:sldId id="318" r:id="rId39"/>
    <p:sldId id="323" r:id="rId40"/>
    <p:sldId id="324" r:id="rId41"/>
    <p:sldId id="340" r:id="rId42"/>
    <p:sldId id="355" r:id="rId43"/>
    <p:sldId id="356" r:id="rId44"/>
    <p:sldId id="357" r:id="rId45"/>
    <p:sldId id="358" r:id="rId46"/>
    <p:sldId id="359" r:id="rId47"/>
    <p:sldId id="361" r:id="rId48"/>
    <p:sldId id="360" r:id="rId49"/>
    <p:sldId id="371" r:id="rId50"/>
    <p:sldId id="334" r:id="rId51"/>
    <p:sldId id="362" r:id="rId52"/>
    <p:sldId id="363" r:id="rId53"/>
    <p:sldId id="364" r:id="rId54"/>
    <p:sldId id="372" r:id="rId55"/>
    <p:sldId id="352" r:id="rId56"/>
    <p:sldId id="289" r:id="rId57"/>
    <p:sldId id="277" r:id="rId58"/>
    <p:sldId id="290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252"/>
    <a:srgbClr val="FFFFFF"/>
    <a:srgbClr val="007095"/>
    <a:srgbClr val="1F3254"/>
    <a:srgbClr val="393939"/>
    <a:srgbClr val="04396C"/>
    <a:srgbClr val="6497B1"/>
    <a:srgbClr val="AEAFA9"/>
    <a:srgbClr val="418A9D"/>
    <a:srgbClr val="BCDE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71B05-3210-418C-A87D-A3D43F41D508}" v="13" dt="2022-09-23T05:06:11.925"/>
    <p1510:client id="{7C6ECF6C-2F4C-4534-BF51-2EA3BFC487ED}" v="1" dt="2022-09-25T14:33:22.285"/>
    <p1510:client id="{A95CDF2B-E1FD-44F0-82E0-739F868ABFB1}" v="1" dt="2022-09-25T11:59:33.940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[학부생]이영재" userId="S::19615035@konyang.ac.kr::9038c5cc-4320-49be-a3e7-eb99e9716224" providerId="AD" clId="Web-{A95CDF2B-E1FD-44F0-82E0-739F868ABFB1}"/>
    <pc:docChg chg="modSld">
      <pc:chgData name="[학부생]이영재" userId="S::19615035@konyang.ac.kr::9038c5cc-4320-49be-a3e7-eb99e9716224" providerId="AD" clId="Web-{A95CDF2B-E1FD-44F0-82E0-739F868ABFB1}" dt="2022-09-25T11:59:33.940" v="0" actId="1076"/>
      <pc:docMkLst>
        <pc:docMk/>
      </pc:docMkLst>
      <pc:sldChg chg="modSp">
        <pc:chgData name="[학부생]이영재" userId="S::19615035@konyang.ac.kr::9038c5cc-4320-49be-a3e7-eb99e9716224" providerId="AD" clId="Web-{A95CDF2B-E1FD-44F0-82E0-739F868ABFB1}" dt="2022-09-25T11:59:33.940" v="0" actId="1076"/>
        <pc:sldMkLst>
          <pc:docMk/>
          <pc:sldMk cId="1308624771" sldId="345"/>
        </pc:sldMkLst>
        <pc:grpChg chg="mod">
          <ac:chgData name="[학부생]이영재" userId="S::19615035@konyang.ac.kr::9038c5cc-4320-49be-a3e7-eb99e9716224" providerId="AD" clId="Web-{A95CDF2B-E1FD-44F0-82E0-739F868ABFB1}" dt="2022-09-25T11:59:33.940" v="0" actId="1076"/>
          <ac:grpSpMkLst>
            <pc:docMk/>
            <pc:sldMk cId="1308624771" sldId="345"/>
            <ac:grpSpMk id="60" creationId="{E4B36025-EC87-4D22-BA62-D8FB790EDF18}"/>
          </ac:grpSpMkLst>
        </pc:grpChg>
      </pc:sldChg>
    </pc:docChg>
  </pc:docChgLst>
  <pc:docChgLst>
    <pc:chgData name="[학부생]이승규" userId="S::21615031@konyang.ac.kr::14fbd72f-20ee-4ae1-bac9-e6eb85e9c3c2" providerId="AD" clId="Web-{65B71B05-3210-418C-A87D-A3D43F41D508}"/>
    <pc:docChg chg="modSld">
      <pc:chgData name="[학부생]이승규" userId="S::21615031@konyang.ac.kr::14fbd72f-20ee-4ae1-bac9-e6eb85e9c3c2" providerId="AD" clId="Web-{65B71B05-3210-418C-A87D-A3D43F41D508}" dt="2022-09-23T05:06:11.925" v="12"/>
      <pc:docMkLst>
        <pc:docMk/>
      </pc:docMkLst>
      <pc:sldChg chg="delSp modSp">
        <pc:chgData name="[학부생]이승규" userId="S::21615031@konyang.ac.kr::14fbd72f-20ee-4ae1-bac9-e6eb85e9c3c2" providerId="AD" clId="Web-{65B71B05-3210-418C-A87D-A3D43F41D508}" dt="2022-09-23T05:06:11.925" v="12"/>
        <pc:sldMkLst>
          <pc:docMk/>
          <pc:sldMk cId="193362709" sldId="300"/>
        </pc:sldMkLst>
        <pc:picChg chg="del mod">
          <ac:chgData name="[학부생]이승규" userId="S::21615031@konyang.ac.kr::14fbd72f-20ee-4ae1-bac9-e6eb85e9c3c2" providerId="AD" clId="Web-{65B71B05-3210-418C-A87D-A3D43F41D508}" dt="2022-09-23T05:06:11.925" v="3"/>
          <ac:picMkLst>
            <pc:docMk/>
            <pc:sldMk cId="193362709" sldId="300"/>
            <ac:picMk id="4" creationId="{A9C07FD3-B579-41C4-B686-FD7540431786}"/>
          </ac:picMkLst>
        </pc:picChg>
        <pc:picChg chg="del">
          <ac:chgData name="[학부생]이승규" userId="S::21615031@konyang.ac.kr::14fbd72f-20ee-4ae1-bac9-e6eb85e9c3c2" providerId="AD" clId="Web-{65B71B05-3210-418C-A87D-A3D43F41D508}" dt="2022-09-23T05:06:11.925" v="11"/>
          <ac:picMkLst>
            <pc:docMk/>
            <pc:sldMk cId="193362709" sldId="300"/>
            <ac:picMk id="9" creationId="{6E04C726-D86E-4093-95D0-0250105713D3}"/>
          </ac:picMkLst>
        </pc:picChg>
        <pc:picChg chg="del">
          <ac:chgData name="[학부생]이승규" userId="S::21615031@konyang.ac.kr::14fbd72f-20ee-4ae1-bac9-e6eb85e9c3c2" providerId="AD" clId="Web-{65B71B05-3210-418C-A87D-A3D43F41D508}" dt="2022-09-23T05:06:11.925" v="10"/>
          <ac:picMkLst>
            <pc:docMk/>
            <pc:sldMk cId="193362709" sldId="300"/>
            <ac:picMk id="19" creationId="{4A2FF07B-9AE0-4AAA-BC62-801622E4467F}"/>
          </ac:picMkLst>
        </pc:picChg>
        <pc:picChg chg="del">
          <ac:chgData name="[학부생]이승규" userId="S::21615031@konyang.ac.kr::14fbd72f-20ee-4ae1-bac9-e6eb85e9c3c2" providerId="AD" clId="Web-{65B71B05-3210-418C-A87D-A3D43F41D508}" dt="2022-09-23T05:06:11.925" v="4"/>
          <ac:picMkLst>
            <pc:docMk/>
            <pc:sldMk cId="193362709" sldId="300"/>
            <ac:picMk id="43" creationId="{45A1249E-D4D8-4881-975A-21C8E0147271}"/>
          </ac:picMkLst>
        </pc:picChg>
        <pc:picChg chg="del">
          <ac:chgData name="[학부생]이승규" userId="S::21615031@konyang.ac.kr::14fbd72f-20ee-4ae1-bac9-e6eb85e9c3c2" providerId="AD" clId="Web-{65B71B05-3210-418C-A87D-A3D43F41D508}" dt="2022-09-23T05:06:11.925" v="6"/>
          <ac:picMkLst>
            <pc:docMk/>
            <pc:sldMk cId="193362709" sldId="300"/>
            <ac:picMk id="1026" creationId="{6EF61891-1446-4246-8ED4-881F4B31F67F}"/>
          </ac:picMkLst>
        </pc:picChg>
        <pc:picChg chg="del">
          <ac:chgData name="[학부생]이승규" userId="S::21615031@konyang.ac.kr::14fbd72f-20ee-4ae1-bac9-e6eb85e9c3c2" providerId="AD" clId="Web-{65B71B05-3210-418C-A87D-A3D43F41D508}" dt="2022-09-23T05:06:11.925" v="12"/>
          <ac:picMkLst>
            <pc:docMk/>
            <pc:sldMk cId="193362709" sldId="300"/>
            <ac:picMk id="2054" creationId="{C9C0AC51-0C5C-49D4-A1F6-4912D9ACC692}"/>
          </ac:picMkLst>
        </pc:picChg>
        <pc:picChg chg="del">
          <ac:chgData name="[학부생]이승규" userId="S::21615031@konyang.ac.kr::14fbd72f-20ee-4ae1-bac9-e6eb85e9c3c2" providerId="AD" clId="Web-{65B71B05-3210-418C-A87D-A3D43F41D508}" dt="2022-09-23T05:06:11.925" v="9"/>
          <ac:picMkLst>
            <pc:docMk/>
            <pc:sldMk cId="193362709" sldId="300"/>
            <ac:picMk id="2062" creationId="{9D874F79-7CB6-4835-BD5B-C42A4023A60A}"/>
          </ac:picMkLst>
        </pc:picChg>
        <pc:cxnChg chg="del mod">
          <ac:chgData name="[학부생]이승규" userId="S::21615031@konyang.ac.kr::14fbd72f-20ee-4ae1-bac9-e6eb85e9c3c2" providerId="AD" clId="Web-{65B71B05-3210-418C-A87D-A3D43F41D508}" dt="2022-09-23T05:06:11.925" v="2"/>
          <ac:cxnSpMkLst>
            <pc:docMk/>
            <pc:sldMk cId="193362709" sldId="300"/>
            <ac:cxnSpMk id="6" creationId="{6D68DB15-0EC2-7310-9A1F-6CE89F013A7C}"/>
          </ac:cxnSpMkLst>
        </pc:cxnChg>
        <pc:cxnChg chg="del mod">
          <ac:chgData name="[학부생]이승규" userId="S::21615031@konyang.ac.kr::14fbd72f-20ee-4ae1-bac9-e6eb85e9c3c2" providerId="AD" clId="Web-{65B71B05-3210-418C-A87D-A3D43F41D508}" dt="2022-09-23T05:06:11.925" v="1"/>
          <ac:cxnSpMkLst>
            <pc:docMk/>
            <pc:sldMk cId="193362709" sldId="300"/>
            <ac:cxnSpMk id="17" creationId="{7A09A2F4-6AC4-05F0-823E-9B6F1AB5590C}"/>
          </ac:cxnSpMkLst>
        </pc:cxnChg>
        <pc:cxnChg chg="del mod">
          <ac:chgData name="[학부생]이승규" userId="S::21615031@konyang.ac.kr::14fbd72f-20ee-4ae1-bac9-e6eb85e9c3c2" providerId="AD" clId="Web-{65B71B05-3210-418C-A87D-A3D43F41D508}" dt="2022-09-23T05:06:11.925" v="8"/>
          <ac:cxnSpMkLst>
            <pc:docMk/>
            <pc:sldMk cId="193362709" sldId="300"/>
            <ac:cxnSpMk id="22" creationId="{BDBEAF26-8AC6-4D12-8250-B79402EF4D6B}"/>
          </ac:cxnSpMkLst>
        </pc:cxnChg>
        <pc:cxnChg chg="del mod">
          <ac:chgData name="[학부생]이승규" userId="S::21615031@konyang.ac.kr::14fbd72f-20ee-4ae1-bac9-e6eb85e9c3c2" providerId="AD" clId="Web-{65B71B05-3210-418C-A87D-A3D43F41D508}" dt="2022-09-23T05:06:11.925" v="7"/>
          <ac:cxnSpMkLst>
            <pc:docMk/>
            <pc:sldMk cId="193362709" sldId="300"/>
            <ac:cxnSpMk id="26" creationId="{61CC2BF5-B458-4598-8E54-7892F35CD4DF}"/>
          </ac:cxnSpMkLst>
        </pc:cxnChg>
        <pc:cxnChg chg="del mod">
          <ac:chgData name="[학부생]이승규" userId="S::21615031@konyang.ac.kr::14fbd72f-20ee-4ae1-bac9-e6eb85e9c3c2" providerId="AD" clId="Web-{65B71B05-3210-418C-A87D-A3D43F41D508}" dt="2022-09-23T05:06:11.925" v="5"/>
          <ac:cxnSpMkLst>
            <pc:docMk/>
            <pc:sldMk cId="193362709" sldId="300"/>
            <ac:cxnSpMk id="40" creationId="{AA34678F-EDDE-4063-8EDF-D76864A2DA23}"/>
          </ac:cxnSpMkLst>
        </pc:cxnChg>
      </pc:sldChg>
    </pc:docChg>
  </pc:docChgLst>
  <pc:docChgLst>
    <pc:chgData name="[학부생]이영재" userId="S::19615035@konyang.ac.kr::9038c5cc-4320-49be-a3e7-eb99e9716224" providerId="AD" clId="Web-{7C6ECF6C-2F4C-4534-BF51-2EA3BFC487ED}"/>
    <pc:docChg chg="modSld">
      <pc:chgData name="[학부생]이영재" userId="S::19615035@konyang.ac.kr::9038c5cc-4320-49be-a3e7-eb99e9716224" providerId="AD" clId="Web-{7C6ECF6C-2F4C-4534-BF51-2EA3BFC487ED}" dt="2022-09-25T14:33:22.285" v="0" actId="1076"/>
      <pc:docMkLst>
        <pc:docMk/>
      </pc:docMkLst>
      <pc:sldChg chg="modSp">
        <pc:chgData name="[학부생]이영재" userId="S::19615035@konyang.ac.kr::9038c5cc-4320-49be-a3e7-eb99e9716224" providerId="AD" clId="Web-{7C6ECF6C-2F4C-4534-BF51-2EA3BFC487ED}" dt="2022-09-25T14:33:22.285" v="0" actId="1076"/>
        <pc:sldMkLst>
          <pc:docMk/>
          <pc:sldMk cId="1024138955" sldId="353"/>
        </pc:sldMkLst>
        <pc:picChg chg="mod">
          <ac:chgData name="[학부생]이영재" userId="S::19615035@konyang.ac.kr::9038c5cc-4320-49be-a3e7-eb99e9716224" providerId="AD" clId="Web-{7C6ECF6C-2F4C-4534-BF51-2EA3BFC487ED}" dt="2022-09-25T14:33:22.285" v="0" actId="1076"/>
          <ac:picMkLst>
            <pc:docMk/>
            <pc:sldMk cId="1024138955" sldId="353"/>
            <ac:picMk id="3" creationId="{33B7B7A9-CB57-54DE-B026-59A3D11A5FB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2T17:13:52.9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1,'3263'0,"-3243"0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2T17:13:56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0,'3798'0,"-3778"0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2T17:14:00.1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1,'4172'0,"-4153"0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1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20.png"/><Relationship Id="rId9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ickode.tistory.com/118" TargetMode="External"/><Relationship Id="rId2" Type="http://schemas.openxmlformats.org/officeDocument/2006/relationships/hyperlink" Target="https://hyeals.tistory.com/8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bbnflow.tistory.com/188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228868" y="2644170"/>
            <a:ext cx="5734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OpenCV</a:t>
            </a:r>
            <a:r>
              <a:rPr lang="ko-KR" altLang="en-US" sz="4800" spc="-300" dirty="0">
                <a:solidFill>
                  <a:schemeClr val="bg1"/>
                </a:solidFill>
              </a:rPr>
              <a:t>를 활용한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졸음운전 방지 시스템</a:t>
            </a:r>
            <a:endParaRPr lang="en-US" altLang="ko-KR" sz="48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2" y="2545378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2" y="427923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777F02-51F6-4B19-A9B6-413D2892005A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rgbClr val="1F3254"/>
          </a:solidFill>
          <a:ln>
            <a:solidFill>
              <a:srgbClr val="1F3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ABD2ADE-8600-43A5-90DD-2BB5EC3DC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720619"/>
              </p:ext>
            </p:extLst>
          </p:nvPr>
        </p:nvGraphicFramePr>
        <p:xfrm>
          <a:off x="8903797" y="4358640"/>
          <a:ext cx="3288203" cy="2499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0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과             목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>
                          <a:solidFill>
                            <a:sysClr val="windowText" lastClr="000000"/>
                          </a:solidFill>
                        </a:rPr>
                        <a:t>설계 및 프로젝트 기본</a:t>
                      </a:r>
                      <a:r>
                        <a:rPr lang="en-US" altLang="ko-KR" sz="1100" b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endParaRPr lang="en-US" altLang="ko-KR" sz="1100" b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학</a:t>
                      </a:r>
                      <a:r>
                        <a:rPr lang="ko-KR" altLang="en-US" sz="1100" b="0">
                          <a:solidFill>
                            <a:sysClr val="windowText" lastClr="000000"/>
                          </a:solidFill>
                        </a:rPr>
                        <a:t>             </a:t>
                      </a: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과</a:t>
                      </a:r>
                      <a:endParaRPr lang="ko-KR" altLang="en-US" sz="110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의료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IT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공학과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담  당  교  수</a:t>
                      </a:r>
                      <a:endParaRPr lang="ko-KR" altLang="en-US" sz="110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강병익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교수님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조용석 교수님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발     표     일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2022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년 </a:t>
                      </a:r>
                      <a:r>
                        <a:rPr lang="en-US" altLang="ko-KR" sz="1100">
                          <a:solidFill>
                            <a:sysClr val="windowText" lastClr="000000"/>
                          </a:solidFill>
                        </a:rPr>
                        <a:t>06</a:t>
                      </a: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일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발표자 </a:t>
                      </a:r>
                      <a:r>
                        <a:rPr lang="en-US" altLang="ko-KR" sz="1100">
                          <a:solidFill>
                            <a:sysClr val="windowText" lastClr="000000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팀장</a:t>
                      </a:r>
                      <a:endParaRPr lang="ko-KR" altLang="en-US" sz="110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19615026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오현석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626">
                <a:tc row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팀             원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19615017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박세훈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21615024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우지원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21615048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baseline="0" dirty="0" err="1">
                          <a:solidFill>
                            <a:sysClr val="windowText" lastClr="000000"/>
                          </a:solidFill>
                        </a:rPr>
                        <a:t>박병인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연    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락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    처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dirty="0"/>
                        <a:t>dhgustjr29@naver.com</a:t>
                      </a:r>
                      <a:endParaRPr lang="en-US" altLang="ko-KR" sz="1100" dirty="0"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시스템 구성도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시스템 구성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36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부품 리스트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부품 리스트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5A1249E-D4D8-4881-975A-21C8E014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40" y="2134093"/>
            <a:ext cx="932841" cy="2026847"/>
          </a:xfrm>
          <a:prstGeom prst="rect">
            <a:avLst/>
          </a:prstGeom>
        </p:spPr>
      </p:pic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0B9C0CD-4BB5-4CF8-BF6A-494733FD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85248"/>
              </p:ext>
            </p:extLst>
          </p:nvPr>
        </p:nvGraphicFramePr>
        <p:xfrm>
          <a:off x="798423" y="4303673"/>
          <a:ext cx="27263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16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1818392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HCM-5003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화질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1080p30, 720p60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사이즈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25mm x 23mm x 9mm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287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29000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26893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C87DE846-38D9-4845-AE9E-3FCC5FA6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44798"/>
              </p:ext>
            </p:extLst>
          </p:nvPr>
        </p:nvGraphicFramePr>
        <p:xfrm>
          <a:off x="4732846" y="4303673"/>
          <a:ext cx="27263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16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1818392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MHZ-19B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측정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CO2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사이즈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 mm×20 mm×9 mm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287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28000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26893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:a16="http://schemas.microsoft.com/office/drawing/2014/main" id="{F12768D1-78DF-4E69-8945-6FD506A3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2134093"/>
            <a:ext cx="2381250" cy="1828800"/>
          </a:xfrm>
          <a:prstGeom prst="rect">
            <a:avLst/>
          </a:prstGeom>
        </p:spPr>
      </p:pic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B0B12AD-1C7E-46E9-9D57-24101C5EE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601814"/>
              </p:ext>
            </p:extLst>
          </p:nvPr>
        </p:nvGraphicFramePr>
        <p:xfrm>
          <a:off x="8667269" y="4303673"/>
          <a:ext cx="27263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16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1818392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DL-928S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변압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5V/3A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사이즈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 mm×25 mm×50 mm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287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6400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26893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CC02082E-16F0-489E-A1B2-D9CA30A39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572" y="2335636"/>
            <a:ext cx="1926606" cy="12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8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부품 리스트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부품 리스트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0B9C0CD-4BB5-4CF8-BF6A-494733FD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21430"/>
              </p:ext>
            </p:extLst>
          </p:nvPr>
        </p:nvGraphicFramePr>
        <p:xfrm>
          <a:off x="301735" y="4504889"/>
          <a:ext cx="272630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16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1818392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 4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26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4GB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  <a:tr h="26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사이즈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85.6mm x 56.5mm x 17mm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287"/>
                  </a:ext>
                </a:extLst>
              </a:tr>
              <a:tr h="26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42000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26893"/>
                  </a:ext>
                </a:extLst>
              </a:tr>
            </a:tbl>
          </a:graphicData>
        </a:graphic>
      </p:graphicFrame>
      <p:pic>
        <p:nvPicPr>
          <p:cNvPr id="14" name="Picture 6" descr="라즈베리 파이 - 위키백과, 우리 모두의 백과사전">
            <a:extLst>
              <a:ext uri="{FF2B5EF4-FFF2-40B4-BE49-F238E27FC236}">
                <a16:creationId xmlns:a16="http://schemas.microsoft.com/office/drawing/2014/main" id="{C90B725A-6B92-4116-995A-FBD5420C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35" y="2190030"/>
            <a:ext cx="2726308" cy="201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0D7817A-2FBD-4FD5-882A-D21FAE2EF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371876"/>
              </p:ext>
            </p:extLst>
          </p:nvPr>
        </p:nvGraphicFramePr>
        <p:xfrm>
          <a:off x="6574979" y="4411492"/>
          <a:ext cx="5617021" cy="2446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781">
                  <a:extLst>
                    <a:ext uri="{9D8B030D-6E8A-4147-A177-3AD203B41FA5}">
                      <a16:colId xmlns:a16="http://schemas.microsoft.com/office/drawing/2014/main" val="186845529"/>
                    </a:ext>
                  </a:extLst>
                </a:gridCol>
                <a:gridCol w="1679227">
                  <a:extLst>
                    <a:ext uri="{9D8B030D-6E8A-4147-A177-3AD203B41FA5}">
                      <a16:colId xmlns:a16="http://schemas.microsoft.com/office/drawing/2014/main" val="822660352"/>
                    </a:ext>
                  </a:extLst>
                </a:gridCol>
                <a:gridCol w="1164169">
                  <a:extLst>
                    <a:ext uri="{9D8B030D-6E8A-4147-A177-3AD203B41FA5}">
                      <a16:colId xmlns:a16="http://schemas.microsoft.com/office/drawing/2014/main" val="27255727"/>
                    </a:ext>
                  </a:extLst>
                </a:gridCol>
                <a:gridCol w="1146922">
                  <a:extLst>
                    <a:ext uri="{9D8B030D-6E8A-4147-A177-3AD203B41FA5}">
                      <a16:colId xmlns:a16="http://schemas.microsoft.com/office/drawing/2014/main" val="989477805"/>
                    </a:ext>
                  </a:extLst>
                </a:gridCol>
                <a:gridCol w="1146922">
                  <a:extLst>
                    <a:ext uri="{9D8B030D-6E8A-4147-A177-3AD203B41FA5}">
                      <a16:colId xmlns:a16="http://schemas.microsoft.com/office/drawing/2014/main" val="2306699960"/>
                    </a:ext>
                  </a:extLst>
                </a:gridCol>
              </a:tblGrid>
              <a:tr h="248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품목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35627"/>
                  </a:ext>
                </a:extLst>
              </a:tr>
              <a:tr h="388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HCM-5003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29000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29000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202131"/>
                  </a:ext>
                </a:extLst>
              </a:tr>
              <a:tr h="388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MHZ-19B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28000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28000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037122"/>
                  </a:ext>
                </a:extLst>
              </a:tr>
              <a:tr h="383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DL-928S 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6400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6400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1644"/>
                  </a:ext>
                </a:extLst>
              </a:tr>
              <a:tr h="383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 4 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42000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42000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796771"/>
                  </a:ext>
                </a:extLst>
              </a:tr>
              <a:tr h="383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CP-D2D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8800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8800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977193"/>
                  </a:ext>
                </a:extLst>
              </a:tr>
              <a:tr h="23264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총액</a:t>
                      </a:r>
                      <a:endParaRPr lang="en-US" altLang="ko-KR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114,200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98179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CC91FF8-F64A-C56C-FDC4-72204EC7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43787"/>
              </p:ext>
            </p:extLst>
          </p:nvPr>
        </p:nvGraphicFramePr>
        <p:xfrm>
          <a:off x="3426696" y="4504889"/>
          <a:ext cx="3020066" cy="67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743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2014323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337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흡착판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거치대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CP-D2D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3364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8,800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E63A92-4FF3-C2D8-E01A-6C2266C7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1" y="2190029"/>
            <a:ext cx="1907767" cy="20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역할 분담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역할 분담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C364A-4BA8-4E85-9D8A-4D00CBA82AA6}"/>
              </a:ext>
            </a:extLst>
          </p:cNvPr>
          <p:cNvSpPr txBox="1"/>
          <p:nvPr/>
        </p:nvSpPr>
        <p:spPr>
          <a:xfrm>
            <a:off x="5160699" y="1815309"/>
            <a:ext cx="134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PM </a:t>
            </a:r>
            <a:r>
              <a:rPr lang="ko-KR" altLang="en-US" dirty="0"/>
              <a:t>오현석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B0508-F33C-4D15-A21B-B598645D5DD8}"/>
              </a:ext>
            </a:extLst>
          </p:cNvPr>
          <p:cNvSpPr txBox="1"/>
          <p:nvPr/>
        </p:nvSpPr>
        <p:spPr>
          <a:xfrm>
            <a:off x="8951792" y="4578908"/>
            <a:ext cx="114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박병인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95D217-3672-4927-B833-2E1CDC48AFC6}"/>
              </a:ext>
            </a:extLst>
          </p:cNvPr>
          <p:cNvSpPr txBox="1"/>
          <p:nvPr/>
        </p:nvSpPr>
        <p:spPr>
          <a:xfrm>
            <a:off x="1785042" y="4578908"/>
            <a:ext cx="114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박세훈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E0B9D-D657-446B-8586-AFDB6180A329}"/>
              </a:ext>
            </a:extLst>
          </p:cNvPr>
          <p:cNvSpPr txBox="1"/>
          <p:nvPr/>
        </p:nvSpPr>
        <p:spPr>
          <a:xfrm>
            <a:off x="5368417" y="4578908"/>
            <a:ext cx="114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우지원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F9FDE4-D7DF-4DED-AF51-43DEE547765F}"/>
              </a:ext>
            </a:extLst>
          </p:cNvPr>
          <p:cNvSpPr txBox="1"/>
          <p:nvPr/>
        </p:nvSpPr>
        <p:spPr>
          <a:xfrm>
            <a:off x="4353737" y="2600353"/>
            <a:ext cx="320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앱 개발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DB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/>
              <a:t>Firebase </a:t>
            </a:r>
            <a:r>
              <a:rPr lang="ko-KR" altLang="en-US" sz="1400" dirty="0"/>
              <a:t>앱과</a:t>
            </a:r>
            <a:r>
              <a:rPr lang="en-US" altLang="ko-KR" sz="1400" dirty="0"/>
              <a:t> </a:t>
            </a:r>
            <a:r>
              <a:rPr lang="ko-KR" altLang="en-US" sz="1400" dirty="0"/>
              <a:t>서버 연동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589B6-EA85-4005-AC4E-C24063D56E7F}"/>
              </a:ext>
            </a:extLst>
          </p:cNvPr>
          <p:cNvSpPr txBox="1"/>
          <p:nvPr/>
        </p:nvSpPr>
        <p:spPr>
          <a:xfrm>
            <a:off x="735693" y="5391395"/>
            <a:ext cx="327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OpenCV</a:t>
            </a:r>
            <a:r>
              <a:rPr lang="ko-KR" altLang="en-US" sz="1400" dirty="0"/>
              <a:t>를 활용한 눈 깜빡임 인식 연구</a:t>
            </a:r>
            <a:r>
              <a:rPr lang="en-US" altLang="ko-KR" sz="1400" dirty="0"/>
              <a:t>,</a:t>
            </a:r>
            <a:r>
              <a:rPr lang="ko-KR" altLang="en-US" sz="1400" dirty="0"/>
              <a:t> 데이터 전송 연구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150E1-362B-499B-AF34-4021E6521459}"/>
              </a:ext>
            </a:extLst>
          </p:cNvPr>
          <p:cNvSpPr txBox="1"/>
          <p:nvPr/>
        </p:nvSpPr>
        <p:spPr>
          <a:xfrm>
            <a:off x="4535606" y="5355851"/>
            <a:ext cx="2794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이산화탄소 농도 측정 및 작품디자인 연구</a:t>
            </a:r>
            <a:r>
              <a:rPr lang="ko-KR" altLang="en-US" sz="14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F88F19-12C0-4417-BFBB-F0D554FC6FE1}"/>
              </a:ext>
            </a:extLst>
          </p:cNvPr>
          <p:cNvSpPr txBox="1"/>
          <p:nvPr/>
        </p:nvSpPr>
        <p:spPr>
          <a:xfrm>
            <a:off x="8087503" y="5365185"/>
            <a:ext cx="2932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TTS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사용자 편의성 증가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앱과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ko-KR" altLang="en-US" sz="1400" dirty="0"/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5417834-16C9-4F9F-8BD1-32EEF728DA39}"/>
              </a:ext>
            </a:extLst>
          </p:cNvPr>
          <p:cNvGrpSpPr/>
          <p:nvPr/>
        </p:nvGrpSpPr>
        <p:grpSpPr>
          <a:xfrm>
            <a:off x="798423" y="5087267"/>
            <a:ext cx="3113882" cy="1142943"/>
            <a:chOff x="217496" y="2767302"/>
            <a:chExt cx="2541903" cy="7663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BEF400-5313-45AE-B0E6-F4C82B79D839}"/>
                </a:ext>
              </a:extLst>
            </p:cNvPr>
            <p:cNvCxnSpPr/>
            <p:nvPr/>
          </p:nvCxnSpPr>
          <p:spPr>
            <a:xfrm>
              <a:off x="226265" y="3529839"/>
              <a:ext cx="2533134" cy="0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BED7A2C-E8CE-4DD6-A662-72FF615384E3}"/>
                </a:ext>
              </a:extLst>
            </p:cNvPr>
            <p:cNvCxnSpPr/>
            <p:nvPr/>
          </p:nvCxnSpPr>
          <p:spPr>
            <a:xfrm>
              <a:off x="236139" y="2767302"/>
              <a:ext cx="1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05B805B-6512-460C-952A-A5BC1BBE03C2}"/>
                </a:ext>
              </a:extLst>
            </p:cNvPr>
            <p:cNvCxnSpPr/>
            <p:nvPr/>
          </p:nvCxnSpPr>
          <p:spPr>
            <a:xfrm>
              <a:off x="2748095" y="2767302"/>
              <a:ext cx="2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65C6AE-4391-4B59-9E05-F7001F2E3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96" y="2782669"/>
              <a:ext cx="2541903" cy="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5145C3A-1D2C-49B4-B28F-B84E27D3FAEC}"/>
              </a:ext>
            </a:extLst>
          </p:cNvPr>
          <p:cNvGrpSpPr/>
          <p:nvPr/>
        </p:nvGrpSpPr>
        <p:grpSpPr>
          <a:xfrm>
            <a:off x="4371409" y="5081534"/>
            <a:ext cx="3113882" cy="1142943"/>
            <a:chOff x="217496" y="2767302"/>
            <a:chExt cx="2541903" cy="766381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A7B1BE7-EDA8-409A-ADE5-789892214127}"/>
                </a:ext>
              </a:extLst>
            </p:cNvPr>
            <p:cNvCxnSpPr/>
            <p:nvPr/>
          </p:nvCxnSpPr>
          <p:spPr>
            <a:xfrm>
              <a:off x="226265" y="3529839"/>
              <a:ext cx="2533134" cy="0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67479F7-38A7-40A4-B0AB-0F53E8382AC3}"/>
                </a:ext>
              </a:extLst>
            </p:cNvPr>
            <p:cNvCxnSpPr/>
            <p:nvPr/>
          </p:nvCxnSpPr>
          <p:spPr>
            <a:xfrm>
              <a:off x="236139" y="2767302"/>
              <a:ext cx="1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D18B950-2C6F-44B1-BF93-BE1AAA3E24EE}"/>
                </a:ext>
              </a:extLst>
            </p:cNvPr>
            <p:cNvCxnSpPr/>
            <p:nvPr/>
          </p:nvCxnSpPr>
          <p:spPr>
            <a:xfrm>
              <a:off x="2748095" y="2767302"/>
              <a:ext cx="2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4C92E49-46D9-479A-93AC-79F7209B1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96" y="2782669"/>
              <a:ext cx="2541903" cy="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70FB4D1-6758-43BF-A5E2-07976D78BAA2}"/>
              </a:ext>
            </a:extLst>
          </p:cNvPr>
          <p:cNvGrpSpPr/>
          <p:nvPr/>
        </p:nvGrpSpPr>
        <p:grpSpPr>
          <a:xfrm>
            <a:off x="7955137" y="5075098"/>
            <a:ext cx="3113882" cy="1142943"/>
            <a:chOff x="217496" y="2767302"/>
            <a:chExt cx="2541903" cy="766381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2B4E993-E895-4C6F-8AB7-8F37BBDAA424}"/>
                </a:ext>
              </a:extLst>
            </p:cNvPr>
            <p:cNvCxnSpPr/>
            <p:nvPr/>
          </p:nvCxnSpPr>
          <p:spPr>
            <a:xfrm>
              <a:off x="226265" y="3529839"/>
              <a:ext cx="2533134" cy="0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38C26A9-FFE4-465F-AA0B-C1276F63AC07}"/>
                </a:ext>
              </a:extLst>
            </p:cNvPr>
            <p:cNvCxnSpPr/>
            <p:nvPr/>
          </p:nvCxnSpPr>
          <p:spPr>
            <a:xfrm>
              <a:off x="236139" y="2767302"/>
              <a:ext cx="1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1E480F8-E33B-4A30-9057-8A78D266554C}"/>
                </a:ext>
              </a:extLst>
            </p:cNvPr>
            <p:cNvCxnSpPr/>
            <p:nvPr/>
          </p:nvCxnSpPr>
          <p:spPr>
            <a:xfrm>
              <a:off x="2748095" y="2767302"/>
              <a:ext cx="2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34B7166-1A25-4A5D-87D2-975FDEA53C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96" y="2782669"/>
              <a:ext cx="2541903" cy="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5140B8C-AA59-4AA4-9892-3D6830F089EE}"/>
              </a:ext>
            </a:extLst>
          </p:cNvPr>
          <p:cNvGrpSpPr/>
          <p:nvPr/>
        </p:nvGrpSpPr>
        <p:grpSpPr>
          <a:xfrm>
            <a:off x="4394247" y="2281899"/>
            <a:ext cx="3077190" cy="1142943"/>
            <a:chOff x="217496" y="2767302"/>
            <a:chExt cx="2541903" cy="76638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331F9D5-F35D-4D88-BCA3-A3577DD9F6A1}"/>
                </a:ext>
              </a:extLst>
            </p:cNvPr>
            <p:cNvCxnSpPr/>
            <p:nvPr/>
          </p:nvCxnSpPr>
          <p:spPr>
            <a:xfrm>
              <a:off x="226265" y="3529839"/>
              <a:ext cx="2533134" cy="0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7932A-2F25-4CA5-8C8F-7838E1738215}"/>
                </a:ext>
              </a:extLst>
            </p:cNvPr>
            <p:cNvCxnSpPr/>
            <p:nvPr/>
          </p:nvCxnSpPr>
          <p:spPr>
            <a:xfrm>
              <a:off x="236139" y="2767302"/>
              <a:ext cx="1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9BE7FE8-C262-436F-84DE-7C3E78A44763}"/>
                </a:ext>
              </a:extLst>
            </p:cNvPr>
            <p:cNvCxnSpPr/>
            <p:nvPr/>
          </p:nvCxnSpPr>
          <p:spPr>
            <a:xfrm>
              <a:off x="2748095" y="2767302"/>
              <a:ext cx="2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3919DED-B890-4955-9E4E-473AD858C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96" y="2782669"/>
              <a:ext cx="2541903" cy="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4BA9177-0596-4149-820A-FAB3CCF343BA}"/>
              </a:ext>
            </a:extLst>
          </p:cNvPr>
          <p:cNvCxnSpPr/>
          <p:nvPr/>
        </p:nvCxnSpPr>
        <p:spPr>
          <a:xfrm>
            <a:off x="5959224" y="3419109"/>
            <a:ext cx="0" cy="1029079"/>
          </a:xfrm>
          <a:prstGeom prst="straightConnector1">
            <a:avLst/>
          </a:prstGeom>
          <a:ln w="28575">
            <a:solidFill>
              <a:srgbClr val="1E3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2C449DE-F8E5-4437-8D87-9E02E05C17A3}"/>
              </a:ext>
            </a:extLst>
          </p:cNvPr>
          <p:cNvCxnSpPr>
            <a:cxnSpLocks/>
          </p:cNvCxnSpPr>
          <p:nvPr/>
        </p:nvCxnSpPr>
        <p:spPr>
          <a:xfrm>
            <a:off x="2383002" y="3924406"/>
            <a:ext cx="0" cy="523782"/>
          </a:xfrm>
          <a:prstGeom prst="straightConnector1">
            <a:avLst/>
          </a:prstGeom>
          <a:ln w="28575">
            <a:solidFill>
              <a:srgbClr val="1E3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38805EC-33B0-416A-A0EF-F38807631FC7}"/>
              </a:ext>
            </a:extLst>
          </p:cNvPr>
          <p:cNvCxnSpPr>
            <a:cxnSpLocks/>
          </p:cNvCxnSpPr>
          <p:nvPr/>
        </p:nvCxnSpPr>
        <p:spPr>
          <a:xfrm>
            <a:off x="9539883" y="3924406"/>
            <a:ext cx="0" cy="523782"/>
          </a:xfrm>
          <a:prstGeom prst="straightConnector1">
            <a:avLst/>
          </a:prstGeom>
          <a:ln w="28575">
            <a:solidFill>
              <a:srgbClr val="1E3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D6F628-2ED7-4DBA-8093-31358A29B52D}"/>
              </a:ext>
            </a:extLst>
          </p:cNvPr>
          <p:cNvCxnSpPr>
            <a:cxnSpLocks/>
          </p:cNvCxnSpPr>
          <p:nvPr/>
        </p:nvCxnSpPr>
        <p:spPr>
          <a:xfrm>
            <a:off x="2383002" y="3924406"/>
            <a:ext cx="7145045" cy="0"/>
          </a:xfrm>
          <a:prstGeom prst="line">
            <a:avLst/>
          </a:prstGeom>
          <a:ln w="285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37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13866124-B9CF-4278-B129-0753BAB8BA3E}"/>
              </a:ext>
            </a:extLst>
          </p:cNvPr>
          <p:cNvSpPr/>
          <p:nvPr/>
        </p:nvSpPr>
        <p:spPr>
          <a:xfrm rot="16200000" flipV="1">
            <a:off x="-728662" y="728664"/>
            <a:ext cx="6858000" cy="54006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308712" y="991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93A73-FF6D-47DB-9587-2927C4B4189F}"/>
              </a:ext>
            </a:extLst>
          </p:cNvPr>
          <p:cNvSpPr txBox="1"/>
          <p:nvPr/>
        </p:nvSpPr>
        <p:spPr>
          <a:xfrm>
            <a:off x="1079500" y="3070963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B3A7A5-9353-4CE2-9092-FC1F3C7BBE72}"/>
              </a:ext>
            </a:extLst>
          </p:cNvPr>
          <p:cNvGrpSpPr/>
          <p:nvPr/>
        </p:nvGrpSpPr>
        <p:grpSpPr>
          <a:xfrm>
            <a:off x="5993688" y="2809353"/>
            <a:ext cx="3527838" cy="523220"/>
            <a:chOff x="294640" y="3596640"/>
            <a:chExt cx="3527838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3762C0-7C79-4274-B88F-F376ED2C56EB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757FD1-4229-468E-8D55-EFBCD7A89C23}"/>
                </a:ext>
              </a:extLst>
            </p:cNvPr>
            <p:cNvSpPr txBox="1"/>
            <p:nvPr/>
          </p:nvSpPr>
          <p:spPr>
            <a:xfrm>
              <a:off x="856666" y="3673584"/>
              <a:ext cx="2965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TTS</a:t>
              </a:r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통한 음성 출력 연구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04A9E4-C014-4ACF-B833-9B96CA88F4DA}"/>
              </a:ext>
            </a:extLst>
          </p:cNvPr>
          <p:cNvGrpSpPr/>
          <p:nvPr/>
        </p:nvGrpSpPr>
        <p:grpSpPr>
          <a:xfrm>
            <a:off x="5993688" y="3717294"/>
            <a:ext cx="3218522" cy="523220"/>
            <a:chOff x="294640" y="3596640"/>
            <a:chExt cx="3218522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8BBABB-5258-44FD-963B-4695953703F5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16F30D-39CC-4E90-8882-737C838E22B6}"/>
                </a:ext>
              </a:extLst>
            </p:cNvPr>
            <p:cNvSpPr txBox="1"/>
            <p:nvPr/>
          </p:nvSpPr>
          <p:spPr>
            <a:xfrm>
              <a:off x="856666" y="3673584"/>
              <a:ext cx="265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앱과 </a:t>
              </a:r>
              <a:r>
                <a:rPr lang="ko-KR" altLang="en-US" sz="18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라즈베리파이</a:t>
              </a:r>
              <a:r>
                <a:rPr lang="ko-KR" altLang="en-US"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연결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9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240080" y="1267802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앱과 </a:t>
            </a:r>
            <a:r>
              <a:rPr lang="ko-KR" altLang="en-US" sz="2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" name="Picture 6" descr="라즈베리 파이 - 위키백과, 우리 모두의 백과사전">
            <a:extLst>
              <a:ext uri="{FF2B5EF4-FFF2-40B4-BE49-F238E27FC236}">
                <a16:creationId xmlns:a16="http://schemas.microsoft.com/office/drawing/2014/main" id="{EE72F826-5E3E-42AC-11E8-22DF8C6FF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6" y="2313813"/>
            <a:ext cx="1884087" cy="13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B6D443-6A55-CD95-135A-8A740CFA53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35" y="2332175"/>
            <a:ext cx="1354123" cy="1354123"/>
          </a:xfrm>
          <a:prstGeom prst="rect">
            <a:avLst/>
          </a:prstGeom>
        </p:spPr>
      </p:pic>
      <p:pic>
        <p:nvPicPr>
          <p:cNvPr id="22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AF122E5E-8ADF-F81F-7EF7-19E0A152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27" y="2591962"/>
            <a:ext cx="2427784" cy="83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A33560-CFC3-C44D-2123-FE0A2DA82F56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2321783" y="3009238"/>
            <a:ext cx="74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193A20-BA3B-3C07-825D-7EF82A9FF45F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5495711" y="3009237"/>
            <a:ext cx="814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The Journey of Firebase 🔥 — Realtime Database | by Manuel Ernesto | Medium">
            <a:extLst>
              <a:ext uri="{FF2B5EF4-FFF2-40B4-BE49-F238E27FC236}">
                <a16:creationId xmlns:a16="http://schemas.microsoft.com/office/drawing/2014/main" id="{BF6AF75F-BBCA-88A1-3A54-C136B809E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40" y="4073995"/>
            <a:ext cx="2839915" cy="12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C4C0144-35F7-49D2-7887-6B5413EB9DF8}"/>
              </a:ext>
            </a:extLst>
          </p:cNvPr>
          <p:cNvSpPr txBox="1"/>
          <p:nvPr/>
        </p:nvSpPr>
        <p:spPr>
          <a:xfrm>
            <a:off x="5467640" y="578855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FC Script"/>
              </a:rPr>
              <a:t>클라이언트 간에 동기화된 상태를 실시간으로 요구하는 모바일 앱을 위한 효율적이고 대기 시간이 짧은 솔루션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FEE0A1-3390-406E-5D33-EF1D1E5A0D21}"/>
              </a:ext>
            </a:extLst>
          </p:cNvPr>
          <p:cNvSpPr txBox="1"/>
          <p:nvPr/>
        </p:nvSpPr>
        <p:spPr>
          <a:xfrm>
            <a:off x="5467640" y="536360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Firebase Realtime 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62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256509" y="1264666"/>
            <a:ext cx="64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TTS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4" descr="Google Text-to-Speech을 위한 Android - Uptodown에서 APK를 다운로드하세요">
            <a:extLst>
              <a:ext uri="{FF2B5EF4-FFF2-40B4-BE49-F238E27FC236}">
                <a16:creationId xmlns:a16="http://schemas.microsoft.com/office/drawing/2014/main" id="{298DFCBD-15F8-8709-D7DD-F5D2F29A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36" y="3384509"/>
            <a:ext cx="1162408" cy="11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안드로이드 스튜디오 - 해시넷">
            <a:extLst>
              <a:ext uri="{FF2B5EF4-FFF2-40B4-BE49-F238E27FC236}">
                <a16:creationId xmlns:a16="http://schemas.microsoft.com/office/drawing/2014/main" id="{C11F83CE-A749-AAE8-4AC6-26E9A12C7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8" y="3501661"/>
            <a:ext cx="3584147" cy="92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B14AE06-1D38-5E29-D81E-7ED99DA1D385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4073315" y="3965713"/>
            <a:ext cx="77782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75988-73A3-B3EE-211F-448F60932432}"/>
              </a:ext>
            </a:extLst>
          </p:cNvPr>
          <p:cNvSpPr txBox="1"/>
          <p:nvPr/>
        </p:nvSpPr>
        <p:spPr>
          <a:xfrm>
            <a:off x="6791365" y="3582099"/>
            <a:ext cx="477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TTS(Text To Speech):</a:t>
            </a:r>
            <a:r>
              <a:rPr lang="ko-KR" altLang="en-US" dirty="0"/>
              <a:t>텍스트 음성 변환</a:t>
            </a:r>
          </a:p>
          <a:p>
            <a:endParaRPr lang="ko-KR" altLang="en-US" dirty="0"/>
          </a:p>
        </p:txBody>
      </p:sp>
      <p:pic>
        <p:nvPicPr>
          <p:cNvPr id="29" name="Picture 2" descr="The Journey of Firebase 🔥 — Realtime Database | by Manuel Ernesto | Medium">
            <a:extLst>
              <a:ext uri="{FF2B5EF4-FFF2-40B4-BE49-F238E27FC236}">
                <a16:creationId xmlns:a16="http://schemas.microsoft.com/office/drawing/2014/main" id="{CF0602EC-C82B-62CF-8E54-D27AF40CB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3974"/>
            <a:ext cx="2197880" cy="9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63276C0-C6F1-275D-8A27-CBAA5E231713}"/>
              </a:ext>
            </a:extLst>
          </p:cNvPr>
          <p:cNvCxnSpPr>
            <a:cxnSpLocks/>
          </p:cNvCxnSpPr>
          <p:nvPr/>
        </p:nvCxnSpPr>
        <p:spPr>
          <a:xfrm>
            <a:off x="1906194" y="2662520"/>
            <a:ext cx="861285" cy="839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7EE5FD6-84D3-3428-8DCF-31AF46950CFB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0BDB80-C305-243A-D2C0-4BBFBDEE3280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090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DC702DE-52B1-841D-BEAE-A8E2020F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3" y="2191109"/>
            <a:ext cx="5305293" cy="454958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371B60-C577-F5BD-3146-ECF81294E911}"/>
              </a:ext>
            </a:extLst>
          </p:cNvPr>
          <p:cNvCxnSpPr>
            <a:cxnSpLocks/>
          </p:cNvCxnSpPr>
          <p:nvPr/>
        </p:nvCxnSpPr>
        <p:spPr>
          <a:xfrm>
            <a:off x="5907127" y="3840198"/>
            <a:ext cx="1304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06B4DE5-6B64-9B33-A082-2A16AE80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" y="1324244"/>
            <a:ext cx="5731510" cy="56007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635AE1-9F6F-0D7C-13CC-AF4C7D0C4CD3}"/>
              </a:ext>
            </a:extLst>
          </p:cNvPr>
          <p:cNvCxnSpPr>
            <a:cxnSpLocks/>
          </p:cNvCxnSpPr>
          <p:nvPr/>
        </p:nvCxnSpPr>
        <p:spPr>
          <a:xfrm>
            <a:off x="6352825" y="1611709"/>
            <a:ext cx="1260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F4A7F0-8008-E9BE-30ED-77B3EF05B578}"/>
              </a:ext>
            </a:extLst>
          </p:cNvPr>
          <p:cNvSpPr txBox="1"/>
          <p:nvPr/>
        </p:nvSpPr>
        <p:spPr>
          <a:xfrm>
            <a:off x="7810150" y="1324244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Mainfest</a:t>
            </a:r>
            <a:r>
              <a:rPr lang="en-US" altLang="ko-KR" dirty="0"/>
              <a:t> </a:t>
            </a:r>
            <a:r>
              <a:rPr lang="ko-KR" altLang="en-US" dirty="0"/>
              <a:t>권한추가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35B15-6141-DA6A-14B9-B29BBC7D7B26}"/>
              </a:ext>
            </a:extLst>
          </p:cNvPr>
          <p:cNvSpPr txBox="1"/>
          <p:nvPr/>
        </p:nvSpPr>
        <p:spPr>
          <a:xfrm>
            <a:off x="7323589" y="3595006"/>
            <a:ext cx="227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테스트용 </a:t>
            </a:r>
            <a:r>
              <a:rPr lang="en-US" altLang="ko-KR" dirty="0"/>
              <a:t>Xml </a:t>
            </a:r>
            <a:r>
              <a:rPr lang="ko-KR" altLang="en-US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42F9D-F463-2073-5DCF-1327CBF2EEC8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8A8239-FDBD-2DB4-A9F1-5D63731EB8F9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451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E183EC-6205-9A8D-2E18-A252CE41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4" y="1756003"/>
            <a:ext cx="5731510" cy="1348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613595-0B27-85F7-4A39-60F6DAB3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50" y="2852634"/>
            <a:ext cx="5731510" cy="16910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495C35-CF45-666D-A1C8-5F3764791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026" y="4252160"/>
            <a:ext cx="5731510" cy="13881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64EB88-08E2-9015-2306-620436F906F5}"/>
              </a:ext>
            </a:extLst>
          </p:cNvPr>
          <p:cNvSpPr/>
          <p:nvPr/>
        </p:nvSpPr>
        <p:spPr>
          <a:xfrm>
            <a:off x="9268210" y="1729467"/>
            <a:ext cx="2406316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음성변환 언어를 한국어로 설정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8BF8F-3954-CED7-463F-F5F24CE2D7C9}"/>
              </a:ext>
            </a:extLst>
          </p:cNvPr>
          <p:cNvSpPr/>
          <p:nvPr/>
        </p:nvSpPr>
        <p:spPr>
          <a:xfrm>
            <a:off x="9268210" y="3054377"/>
            <a:ext cx="2406316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tts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버튼을 클릭하면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입력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문자를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가져온다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825A6D-E272-4192-FD32-DAA874E469EF}"/>
              </a:ext>
            </a:extLst>
          </p:cNvPr>
          <p:cNvSpPr/>
          <p:nvPr/>
        </p:nvSpPr>
        <p:spPr>
          <a:xfrm>
            <a:off x="9268210" y="5640270"/>
            <a:ext cx="2406316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종료시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tts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객체를 정리한다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6144935-9834-B9CE-DC6B-A34E68113D46}"/>
              </a:ext>
            </a:extLst>
          </p:cNvPr>
          <p:cNvCxnSpPr>
            <a:cxnSpLocks/>
          </p:cNvCxnSpPr>
          <p:nvPr/>
        </p:nvCxnSpPr>
        <p:spPr>
          <a:xfrm>
            <a:off x="6912760" y="2187864"/>
            <a:ext cx="1798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C3ED011-41D3-10BB-C054-228814B7C166}"/>
              </a:ext>
            </a:extLst>
          </p:cNvPr>
          <p:cNvCxnSpPr>
            <a:cxnSpLocks/>
          </p:cNvCxnSpPr>
          <p:nvPr/>
        </p:nvCxnSpPr>
        <p:spPr>
          <a:xfrm>
            <a:off x="7197536" y="3551442"/>
            <a:ext cx="1513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14110F-FB7D-60D4-199A-DFC031F4D80E}"/>
              </a:ext>
            </a:extLst>
          </p:cNvPr>
          <p:cNvCxnSpPr>
            <a:cxnSpLocks/>
          </p:cNvCxnSpPr>
          <p:nvPr/>
        </p:nvCxnSpPr>
        <p:spPr>
          <a:xfrm>
            <a:off x="7855262" y="4947106"/>
            <a:ext cx="1185221" cy="69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C0268E-897E-A403-E390-2AD7C1D00A8D}"/>
              </a:ext>
            </a:extLst>
          </p:cNvPr>
          <p:cNvSpPr/>
          <p:nvPr/>
        </p:nvSpPr>
        <p:spPr>
          <a:xfrm>
            <a:off x="9268210" y="4347323"/>
            <a:ext cx="2406316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speak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메소드를 통해 문자열을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음성변환한다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77808A8-6625-5E65-15B7-90C1FE1E8483}"/>
              </a:ext>
            </a:extLst>
          </p:cNvPr>
          <p:cNvCxnSpPr>
            <a:cxnSpLocks/>
          </p:cNvCxnSpPr>
          <p:nvPr/>
        </p:nvCxnSpPr>
        <p:spPr>
          <a:xfrm>
            <a:off x="7197536" y="3551442"/>
            <a:ext cx="1513327" cy="99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CBF929-BAB6-79EF-802E-268E95DA6B7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3AB23C-FBDA-5920-A2C3-BB19C0C7F9D7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40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-36312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66EE31-8943-C70B-FC1C-FFF3B0A5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93" y="1906922"/>
            <a:ext cx="2201066" cy="45214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8F8A4A6-A7B7-5E93-6B5D-F603BC81E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992" y="1906922"/>
            <a:ext cx="2201067" cy="452144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351F792-2421-F0CD-1E0F-8B3AF883ECA0}"/>
              </a:ext>
            </a:extLst>
          </p:cNvPr>
          <p:cNvCxnSpPr/>
          <p:nvPr/>
        </p:nvCxnSpPr>
        <p:spPr>
          <a:xfrm>
            <a:off x="6711192" y="3967993"/>
            <a:ext cx="15100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28C5AD-5628-6AC9-80E9-891965AD923A}"/>
              </a:ext>
            </a:extLst>
          </p:cNvPr>
          <p:cNvSpPr txBox="1"/>
          <p:nvPr/>
        </p:nvSpPr>
        <p:spPr>
          <a:xfrm>
            <a:off x="8335074" y="3773363"/>
            <a:ext cx="178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테스트용 어플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EEA1E6-0C89-3C31-2E32-C22536F9CA9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71532-2669-39D5-D1F6-E3E54BA460FE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166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04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150723" y="1128603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>
            <a:grpSpLocks/>
          </p:cNvGrpSpPr>
          <p:nvPr/>
        </p:nvGrpSpPr>
        <p:grpSpPr>
          <a:xfrm>
            <a:off x="769060" y="2537343"/>
            <a:ext cx="2713743" cy="523220"/>
            <a:chOff x="294640" y="3596640"/>
            <a:chExt cx="2713743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개발 배경 및 필요성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47387F-F562-4EEC-899C-7328B9E5ABD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167387-E30F-4C7A-9EE9-32F18A5E8E9C}"/>
              </a:ext>
            </a:extLst>
          </p:cNvPr>
          <p:cNvGrpSpPr>
            <a:grpSpLocks/>
          </p:cNvGrpSpPr>
          <p:nvPr/>
        </p:nvGrpSpPr>
        <p:grpSpPr>
          <a:xfrm>
            <a:off x="769060" y="3179533"/>
            <a:ext cx="2439629" cy="523220"/>
            <a:chOff x="294640" y="3596640"/>
            <a:chExt cx="2439629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1935FF-BD5A-4E0A-829E-170EE2B1C7BA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33AE1C-CE0C-4AF3-A083-91DDF41CF9CA}"/>
                </a:ext>
              </a:extLst>
            </p:cNvPr>
            <p:cNvSpPr txBox="1"/>
            <p:nvPr/>
          </p:nvSpPr>
          <p:spPr>
            <a:xfrm>
              <a:off x="943394" y="3688973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시장현황 및 분석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2278E6A-3BBA-45D6-A061-8521F3E25441}"/>
              </a:ext>
            </a:extLst>
          </p:cNvPr>
          <p:cNvGrpSpPr>
            <a:grpSpLocks/>
          </p:cNvGrpSpPr>
          <p:nvPr/>
        </p:nvGrpSpPr>
        <p:grpSpPr>
          <a:xfrm>
            <a:off x="769060" y="3821723"/>
            <a:ext cx="1742323" cy="523220"/>
            <a:chOff x="294640" y="3596640"/>
            <a:chExt cx="1742323" cy="52322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8F38DF-3674-49CC-9BFA-440B25D45156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D3BF98-D4BF-44A3-B5C1-1F644533B34A}"/>
                </a:ext>
              </a:extLst>
            </p:cNvPr>
            <p:cNvSpPr txBox="1"/>
            <p:nvPr/>
          </p:nvSpPr>
          <p:spPr>
            <a:xfrm>
              <a:off x="943394" y="3688973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최종 목표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4BC33A3-16EC-4EF7-B1F1-12FECBA6FC43}"/>
              </a:ext>
            </a:extLst>
          </p:cNvPr>
          <p:cNvGrpSpPr>
            <a:grpSpLocks/>
          </p:cNvGrpSpPr>
          <p:nvPr/>
        </p:nvGrpSpPr>
        <p:grpSpPr>
          <a:xfrm>
            <a:off x="769060" y="4463913"/>
            <a:ext cx="2165516" cy="523220"/>
            <a:chOff x="294640" y="3596640"/>
            <a:chExt cx="2165516" cy="5232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32666D-9FA8-481B-A0C1-5AF05EEA6DF3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27281B-4ADB-4D26-BFF8-2CA33A8B4F9E}"/>
                </a:ext>
              </a:extLst>
            </p:cNvPr>
            <p:cNvSpPr txBox="1"/>
            <p:nvPr/>
          </p:nvSpPr>
          <p:spPr>
            <a:xfrm>
              <a:off x="943394" y="3688973"/>
              <a:ext cx="1516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시스템 구성도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2A06C2E-77C4-437C-8CDF-24767A8C1158}"/>
              </a:ext>
            </a:extLst>
          </p:cNvPr>
          <p:cNvGrpSpPr>
            <a:grpSpLocks/>
          </p:cNvGrpSpPr>
          <p:nvPr/>
        </p:nvGrpSpPr>
        <p:grpSpPr>
          <a:xfrm>
            <a:off x="769060" y="5106103"/>
            <a:ext cx="1953919" cy="523220"/>
            <a:chOff x="294640" y="3596640"/>
            <a:chExt cx="1953919" cy="52322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D09C1E-8949-4BDD-8670-22DB9F19A1C4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DC5DF2-A3CB-4954-8923-64F3FE5F61FF}"/>
                </a:ext>
              </a:extLst>
            </p:cNvPr>
            <p:cNvSpPr txBox="1"/>
            <p:nvPr/>
          </p:nvSpPr>
          <p:spPr>
            <a:xfrm>
              <a:off x="943394" y="3688973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부품 리스트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2D3600-D4FD-4CD6-AD8B-FF96B2E91657}"/>
              </a:ext>
            </a:extLst>
          </p:cNvPr>
          <p:cNvGrpSpPr>
            <a:grpSpLocks/>
          </p:cNvGrpSpPr>
          <p:nvPr/>
        </p:nvGrpSpPr>
        <p:grpSpPr>
          <a:xfrm>
            <a:off x="769060" y="5748292"/>
            <a:ext cx="1838503" cy="523220"/>
            <a:chOff x="294640" y="3596640"/>
            <a:chExt cx="1838503" cy="52322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EA2551-3F2E-49FC-8726-ADA83A9F8239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C5211E9-D72C-441D-B014-C1F03AF2473D}"/>
                </a:ext>
              </a:extLst>
            </p:cNvPr>
            <p:cNvSpPr txBox="1"/>
            <p:nvPr/>
          </p:nvSpPr>
          <p:spPr>
            <a:xfrm>
              <a:off x="943394" y="368897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역할 분담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037D102-E522-4693-9F5C-14C4E83FABF3}"/>
              </a:ext>
            </a:extLst>
          </p:cNvPr>
          <p:cNvGrpSpPr>
            <a:grpSpLocks/>
          </p:cNvGrpSpPr>
          <p:nvPr/>
        </p:nvGrpSpPr>
        <p:grpSpPr>
          <a:xfrm>
            <a:off x="6096000" y="2537343"/>
            <a:ext cx="2228032" cy="523220"/>
            <a:chOff x="294640" y="3596640"/>
            <a:chExt cx="2228032" cy="52322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FE1D6C1-3630-416F-A42F-31F203594CFF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7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F9B8FA-BB3F-4524-8CB6-3F7199161358}"/>
                </a:ext>
              </a:extLst>
            </p:cNvPr>
            <p:cNvSpPr txBox="1"/>
            <p:nvPr/>
          </p:nvSpPr>
          <p:spPr>
            <a:xfrm>
              <a:off x="943394" y="3688973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개인 성과 발표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5D56966-ADD5-430E-88ED-2D2872A98BCC}"/>
              </a:ext>
            </a:extLst>
          </p:cNvPr>
          <p:cNvGrpSpPr>
            <a:grpSpLocks/>
          </p:cNvGrpSpPr>
          <p:nvPr/>
        </p:nvGrpSpPr>
        <p:grpSpPr>
          <a:xfrm>
            <a:off x="6096000" y="3179533"/>
            <a:ext cx="1756750" cy="523220"/>
            <a:chOff x="294640" y="3596640"/>
            <a:chExt cx="1756750" cy="52322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30BC81-601C-4CF8-86D9-7A25ECC26D15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8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DD0582-6D11-492A-90F0-BFEC87A2C2DF}"/>
                </a:ext>
              </a:extLst>
            </p:cNvPr>
            <p:cNvSpPr txBox="1"/>
            <p:nvPr/>
          </p:nvSpPr>
          <p:spPr>
            <a:xfrm>
              <a:off x="943394" y="368897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실행결과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F1C1257-A84A-46A1-808B-117E4409EBE5}"/>
              </a:ext>
            </a:extLst>
          </p:cNvPr>
          <p:cNvGrpSpPr>
            <a:grpSpLocks/>
          </p:cNvGrpSpPr>
          <p:nvPr/>
        </p:nvGrpSpPr>
        <p:grpSpPr>
          <a:xfrm>
            <a:off x="6096000" y="3821723"/>
            <a:ext cx="1679805" cy="523220"/>
            <a:chOff x="294640" y="3596640"/>
            <a:chExt cx="1679805" cy="52322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4B0E5DF-9BBF-4F01-B77B-7B265012EDE7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9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0CAA105-442E-4B65-8CD4-51940F935CB3}"/>
                </a:ext>
              </a:extLst>
            </p:cNvPr>
            <p:cNvSpPr txBox="1"/>
            <p:nvPr/>
          </p:nvSpPr>
          <p:spPr>
            <a:xfrm>
              <a:off x="943394" y="3688973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기대효과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B342E52-2727-466A-99C0-5EB64496F86D}"/>
              </a:ext>
            </a:extLst>
          </p:cNvPr>
          <p:cNvGrpSpPr>
            <a:grpSpLocks/>
          </p:cNvGrpSpPr>
          <p:nvPr/>
        </p:nvGrpSpPr>
        <p:grpSpPr>
          <a:xfrm>
            <a:off x="6034694" y="4479302"/>
            <a:ext cx="1804840" cy="523220"/>
            <a:chOff x="294640" y="3596640"/>
            <a:chExt cx="1804840" cy="52322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2F7EF9-B436-4324-AA84-B3B73685694C}"/>
                </a:ext>
              </a:extLst>
            </p:cNvPr>
            <p:cNvSpPr txBox="1"/>
            <p:nvPr/>
          </p:nvSpPr>
          <p:spPr>
            <a:xfrm>
              <a:off x="294640" y="3596640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10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9B597E-4C3C-449B-84AB-639A8C90E819}"/>
                </a:ext>
              </a:extLst>
            </p:cNvPr>
            <p:cNvSpPr txBox="1"/>
            <p:nvPr/>
          </p:nvSpPr>
          <p:spPr>
            <a:xfrm>
              <a:off x="943394" y="3688973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rgbClr val="393939"/>
                  </a:solidFill>
                </a:rPr>
                <a:t>  </a:t>
              </a:r>
              <a:r>
                <a:rPr lang="ko-KR" altLang="en-US" spc="-150" dirty="0">
                  <a:solidFill>
                    <a:srgbClr val="393939"/>
                  </a:solidFill>
                </a:rPr>
                <a:t>참고문헌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1F9258C-6957-A11F-78DD-52D1AB998F05}"/>
              </a:ext>
            </a:extLst>
          </p:cNvPr>
          <p:cNvGrpSpPr>
            <a:grpSpLocks/>
          </p:cNvGrpSpPr>
          <p:nvPr/>
        </p:nvGrpSpPr>
        <p:grpSpPr>
          <a:xfrm>
            <a:off x="6047910" y="5060567"/>
            <a:ext cx="1420119" cy="523220"/>
            <a:chOff x="294640" y="3596640"/>
            <a:chExt cx="1420119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072671-3B15-93D9-7B27-AD72418C9749}"/>
                </a:ext>
              </a:extLst>
            </p:cNvPr>
            <p:cNvSpPr txBox="1"/>
            <p:nvPr/>
          </p:nvSpPr>
          <p:spPr>
            <a:xfrm>
              <a:off x="294640" y="3596640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11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AD79C1-2FE9-0394-E475-6CB0BFEF0E97}"/>
                </a:ext>
              </a:extLst>
            </p:cNvPr>
            <p:cNvSpPr txBox="1"/>
            <p:nvPr/>
          </p:nvSpPr>
          <p:spPr>
            <a:xfrm>
              <a:off x="943394" y="3688973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rgbClr val="393939"/>
                  </a:solidFill>
                </a:rPr>
                <a:t>  Q&amp;A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4B36025-EC87-4D22-BA62-D8FB790EDF18}"/>
              </a:ext>
            </a:extLst>
          </p:cNvPr>
          <p:cNvGrpSpPr/>
          <p:nvPr/>
        </p:nvGrpSpPr>
        <p:grpSpPr>
          <a:xfrm>
            <a:off x="6096000" y="2905780"/>
            <a:ext cx="2890817" cy="523220"/>
            <a:chOff x="294640" y="3596640"/>
            <a:chExt cx="2890817" cy="52322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7A02C9-44A6-40AE-8E0B-F5CC0F7EDF63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EEBD66-BC07-48E2-A179-85217FE34980}"/>
                </a:ext>
              </a:extLst>
            </p:cNvPr>
            <p:cNvSpPr txBox="1"/>
            <p:nvPr/>
          </p:nvSpPr>
          <p:spPr>
            <a:xfrm>
              <a:off x="759793" y="3673584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이산화탄소 농도 측정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F89ABE-42C6-4E47-AFC4-7F76AB7C2E27}"/>
              </a:ext>
            </a:extLst>
          </p:cNvPr>
          <p:cNvGrpSpPr/>
          <p:nvPr/>
        </p:nvGrpSpPr>
        <p:grpSpPr>
          <a:xfrm>
            <a:off x="6096000" y="3799749"/>
            <a:ext cx="1885734" cy="523220"/>
            <a:chOff x="294640" y="3596640"/>
            <a:chExt cx="1885734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4E8E70-D67B-4D69-BFA0-B2D915486AF9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3C3575-128E-4B68-894F-CECF571535AF}"/>
                </a:ext>
              </a:extLst>
            </p:cNvPr>
            <p:cNvSpPr txBox="1"/>
            <p:nvPr/>
          </p:nvSpPr>
          <p:spPr>
            <a:xfrm>
              <a:off x="759793" y="3673584"/>
              <a:ext cx="1420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작품디자인 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13866124-B9CF-4278-B129-0753BAB8BA3E}"/>
              </a:ext>
            </a:extLst>
          </p:cNvPr>
          <p:cNvSpPr/>
          <p:nvPr/>
        </p:nvSpPr>
        <p:spPr>
          <a:xfrm rot="16200000" flipV="1">
            <a:off x="-728662" y="728664"/>
            <a:ext cx="6858000" cy="54006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308712" y="991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93A73-FF6D-47DB-9587-2927C4B4189F}"/>
              </a:ext>
            </a:extLst>
          </p:cNvPr>
          <p:cNvSpPr txBox="1"/>
          <p:nvPr/>
        </p:nvSpPr>
        <p:spPr>
          <a:xfrm>
            <a:off x="1079500" y="3070963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468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C9895-374D-4689-88A9-B6686E3D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3003282"/>
            <a:ext cx="5551594" cy="365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05E51-D838-4161-9C6C-E7825522E168}"/>
              </a:ext>
            </a:extLst>
          </p:cNvPr>
          <p:cNvSpPr txBox="1"/>
          <p:nvPr/>
        </p:nvSpPr>
        <p:spPr>
          <a:xfrm>
            <a:off x="6546513" y="4954277"/>
            <a:ext cx="51573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TTS</a:t>
            </a:r>
            <a:r>
              <a:rPr lang="ko-KR" altLang="en-US" dirty="0"/>
              <a:t>를 통해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실내 환경 권고기준치인 </a:t>
            </a:r>
            <a:r>
              <a:rPr lang="en-US" altLang="ko-KR" dirty="0"/>
              <a:t>1000ppm </a:t>
            </a:r>
            <a:r>
              <a:rPr lang="ko-KR" altLang="en-US" dirty="0"/>
              <a:t>초과시 주의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2000ppm </a:t>
            </a:r>
            <a:r>
              <a:rPr lang="ko-KR" altLang="en-US" dirty="0"/>
              <a:t>초과시 경고 및 환기 권유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2D3A93-F679-4905-A55B-F4F8642F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2" y="1735401"/>
            <a:ext cx="4727067" cy="12678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B99E99-74E6-E78A-3A6F-DC08A97C9AC6}"/>
              </a:ext>
            </a:extLst>
          </p:cNvPr>
          <p:cNvSpPr txBox="1"/>
          <p:nvPr/>
        </p:nvSpPr>
        <p:spPr>
          <a:xfrm>
            <a:off x="339536" y="126466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이산화탄소 농도 측정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1026" name="Picture 2" descr="CO2 농도에 따른 인체에 끼치는 영향">
            <a:extLst>
              <a:ext uri="{FF2B5EF4-FFF2-40B4-BE49-F238E27FC236}">
                <a16:creationId xmlns:a16="http://schemas.microsoft.com/office/drawing/2014/main" id="{2630F951-D1DA-ED8D-9EAE-3BD7A488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200" y="1459118"/>
            <a:ext cx="4243344" cy="33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8C414A-7A70-0854-620A-F95E5AFB5AFA}"/>
              </a:ext>
            </a:extLst>
          </p:cNvPr>
          <p:cNvCxnSpPr>
            <a:cxnSpLocks/>
          </p:cNvCxnSpPr>
          <p:nvPr/>
        </p:nvCxnSpPr>
        <p:spPr>
          <a:xfrm>
            <a:off x="2589126" y="5103844"/>
            <a:ext cx="28506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C02203-6513-EC09-E693-F7A36D5CA76A}"/>
              </a:ext>
            </a:extLst>
          </p:cNvPr>
          <p:cNvCxnSpPr>
            <a:cxnSpLocks/>
          </p:cNvCxnSpPr>
          <p:nvPr/>
        </p:nvCxnSpPr>
        <p:spPr>
          <a:xfrm>
            <a:off x="600997" y="5351494"/>
            <a:ext cx="427580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C7AFCB-BAA3-2D84-3878-130F3E8E361F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717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06219" y="6309982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E2BB7C5-136A-74A0-BE08-0AF5E5C6172C}"/>
              </a:ext>
            </a:extLst>
          </p:cNvPr>
          <p:cNvGraphicFramePr>
            <a:graphicFrameLocks noGrp="1"/>
          </p:cNvGraphicFramePr>
          <p:nvPr/>
        </p:nvGraphicFramePr>
        <p:xfrm>
          <a:off x="1597185" y="4270697"/>
          <a:ext cx="27263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16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1818392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MHZ-19B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측정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CO2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  <a:tr h="226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사이즈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 mm×20 mm×9 mm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28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7D3055D-B666-FAA7-7DBA-7262E93C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14" y="2101117"/>
            <a:ext cx="2381250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A00A46-D5EB-3AA2-7A13-85D3059C68BC}"/>
              </a:ext>
            </a:extLst>
          </p:cNvPr>
          <p:cNvSpPr txBox="1"/>
          <p:nvPr/>
        </p:nvSpPr>
        <p:spPr>
          <a:xfrm>
            <a:off x="6761581" y="2082067"/>
            <a:ext cx="479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dirty="0">
                <a:solidFill>
                  <a:schemeClr val="tx1"/>
                </a:solidFill>
              </a:rPr>
              <a:t>MHZ-19B</a:t>
            </a:r>
            <a:r>
              <a:rPr lang="ko-KR" altLang="en-US" dirty="0"/>
              <a:t> 드라이버를 설치하여 센서 사용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3DBF23-DF4E-306E-1626-557523FBD07F}"/>
              </a:ext>
            </a:extLst>
          </p:cNvPr>
          <p:cNvCxnSpPr/>
          <p:nvPr/>
        </p:nvCxnSpPr>
        <p:spPr>
          <a:xfrm>
            <a:off x="6096000" y="1726331"/>
            <a:ext cx="0" cy="435174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A40A58-997C-A193-F270-4367E1977A5D}"/>
              </a:ext>
            </a:extLst>
          </p:cNvPr>
          <p:cNvSpPr txBox="1"/>
          <p:nvPr/>
        </p:nvSpPr>
        <p:spPr>
          <a:xfrm>
            <a:off x="339536" y="126466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이산화탄소 농도 측정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CCD91B-0E2A-BEC8-10B1-18524D22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222" y="2727177"/>
            <a:ext cx="2480064" cy="28384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A1CDDC-8902-13D9-4B5C-BF0A21E6C13E}"/>
              </a:ext>
            </a:extLst>
          </p:cNvPr>
          <p:cNvSpPr txBox="1"/>
          <p:nvPr/>
        </p:nvSpPr>
        <p:spPr>
          <a:xfrm>
            <a:off x="6932604" y="5806875"/>
            <a:ext cx="47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https://github.com/UedaTakeyuki/mh-z19/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5CF038-5B19-CF27-E2C2-4E7F31CB7485}"/>
              </a:ext>
            </a:extLst>
          </p:cNvPr>
          <p:cNvSpPr txBox="1"/>
          <p:nvPr/>
        </p:nvSpPr>
        <p:spPr>
          <a:xfrm>
            <a:off x="547396" y="5893405"/>
            <a:ext cx="504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NDIR </a:t>
            </a:r>
            <a:r>
              <a:rPr lang="ko-KR" altLang="en-US" dirty="0"/>
              <a:t>방식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·</a:t>
            </a:r>
            <a:r>
              <a:rPr lang="en-US" altLang="ko-KR" dirty="0"/>
              <a:t> ppm</a:t>
            </a:r>
            <a:r>
              <a:rPr lang="ko-KR" altLang="en-US" dirty="0"/>
              <a:t>단위로 이산화탄소 농도 측정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3E233-179D-FE6F-08D9-3877A10766CA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234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FB4C410-DFF3-D382-4687-D732DF5B5789}"/>
              </a:ext>
            </a:extLst>
          </p:cNvPr>
          <p:cNvCxnSpPr/>
          <p:nvPr/>
        </p:nvCxnSpPr>
        <p:spPr>
          <a:xfrm flipV="1">
            <a:off x="7105650" y="3571873"/>
            <a:ext cx="4381500" cy="952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06219" y="6309982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2D20A-6EF6-45DE-B1A5-25DDE1E34690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0A58-997C-A193-F270-4367E1977A5D}"/>
              </a:ext>
            </a:extLst>
          </p:cNvPr>
          <p:cNvSpPr txBox="1"/>
          <p:nvPr/>
        </p:nvSpPr>
        <p:spPr>
          <a:xfrm>
            <a:off x="339536" y="126466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이산화탄소 농도 측정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4C81974-8D88-5E73-D270-386425D3B1B2}"/>
              </a:ext>
            </a:extLst>
          </p:cNvPr>
          <p:cNvGrpSpPr/>
          <p:nvPr/>
        </p:nvGrpSpPr>
        <p:grpSpPr>
          <a:xfrm>
            <a:off x="6362700" y="2836700"/>
            <a:ext cx="2335759" cy="1907384"/>
            <a:chOff x="6362700" y="2836700"/>
            <a:chExt cx="2335759" cy="190738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4CD02FC-CA47-6239-6191-1F1D0D38B13B}"/>
                </a:ext>
              </a:extLst>
            </p:cNvPr>
            <p:cNvSpPr/>
            <p:nvPr/>
          </p:nvSpPr>
          <p:spPr>
            <a:xfrm>
              <a:off x="7625438" y="3667124"/>
              <a:ext cx="1073021" cy="1076960"/>
            </a:xfrm>
            <a:prstGeom prst="ellipse">
              <a:avLst/>
            </a:prstGeom>
            <a:solidFill>
              <a:srgbClr val="E6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B188056-27D7-0E4D-1D00-9F56543CD431}"/>
                </a:ext>
              </a:extLst>
            </p:cNvPr>
            <p:cNvSpPr/>
            <p:nvPr/>
          </p:nvSpPr>
          <p:spPr>
            <a:xfrm>
              <a:off x="6362700" y="3667124"/>
              <a:ext cx="1073021" cy="1076960"/>
            </a:xfrm>
            <a:prstGeom prst="ellipse">
              <a:avLst/>
            </a:prstGeom>
            <a:solidFill>
              <a:srgbClr val="E6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17CB2459-8287-85FC-E9FD-FA9D1B4011AD}"/>
                    </a:ext>
                  </a:extLst>
                </p:cNvPr>
                <p:cNvSpPr/>
                <p:nvPr/>
              </p:nvSpPr>
              <p:spPr>
                <a:xfrm>
                  <a:off x="6704823" y="2836700"/>
                  <a:ext cx="1651514" cy="166084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</m:t>
                            </m:r>
                          </m:e>
                          <m:sub>
                            <m:r>
                              <a:rPr lang="en-US" altLang="ko-KR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17CB2459-8287-85FC-E9FD-FA9D1B4011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823" y="2836700"/>
                  <a:ext cx="1651514" cy="166084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35AF667-8D5A-4B04-2EE0-4466D98081E0}"/>
              </a:ext>
            </a:extLst>
          </p:cNvPr>
          <p:cNvCxnSpPr>
            <a:cxnSpLocks/>
          </p:cNvCxnSpPr>
          <p:nvPr/>
        </p:nvCxnSpPr>
        <p:spPr>
          <a:xfrm flipV="1">
            <a:off x="2118049" y="3667124"/>
            <a:ext cx="4987601" cy="1330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720D5F6-6940-0CBF-F410-05391ECEF8F6}"/>
              </a:ext>
            </a:extLst>
          </p:cNvPr>
          <p:cNvGrpSpPr/>
          <p:nvPr/>
        </p:nvGrpSpPr>
        <p:grpSpPr>
          <a:xfrm>
            <a:off x="9406212" y="3157377"/>
            <a:ext cx="751697" cy="861661"/>
            <a:chOff x="9406212" y="3157377"/>
            <a:chExt cx="751697" cy="861661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66F1685-228D-A1CF-3B5C-01472E2BD894}"/>
                </a:ext>
              </a:extLst>
            </p:cNvPr>
            <p:cNvCxnSpPr>
              <a:cxnSpLocks/>
            </p:cNvCxnSpPr>
            <p:nvPr/>
          </p:nvCxnSpPr>
          <p:spPr>
            <a:xfrm>
              <a:off x="9406212" y="3157377"/>
              <a:ext cx="751697" cy="861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82C8581-83D1-A326-2D9F-2CD401A04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3390" y="3157377"/>
              <a:ext cx="665972" cy="8289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87B5CF22-1F05-52CD-E09F-5154922A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1176">
            <a:off x="1382971" y="2995611"/>
            <a:ext cx="3028950" cy="15144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B5D0CDD-5420-AECB-8701-6E7057404E5C}"/>
              </a:ext>
            </a:extLst>
          </p:cNvPr>
          <p:cNvSpPr txBox="1"/>
          <p:nvPr/>
        </p:nvSpPr>
        <p:spPr>
          <a:xfrm>
            <a:off x="5149815" y="5765304"/>
            <a:ext cx="18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NDIR </a:t>
            </a:r>
            <a:r>
              <a:rPr lang="ko-KR" altLang="en-US" dirty="0"/>
              <a:t>측정 방법</a:t>
            </a:r>
          </a:p>
        </p:txBody>
      </p:sp>
    </p:spTree>
    <p:extLst>
      <p:ext uri="{BB962C8B-B14F-4D97-AF65-F5344CB8AC3E}">
        <p14:creationId xmlns:p14="http://schemas.microsoft.com/office/powerpoint/2010/main" val="305465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이산화탄소 농도 측정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FFB5C-6D24-5D60-3F4F-28D796D1D195}"/>
              </a:ext>
            </a:extLst>
          </p:cNvPr>
          <p:cNvSpPr txBox="1"/>
          <p:nvPr/>
        </p:nvSpPr>
        <p:spPr>
          <a:xfrm>
            <a:off x="4368576" y="6134647"/>
            <a:ext cx="290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라즈베리파이에</a:t>
            </a:r>
            <a:r>
              <a:rPr lang="ko-KR" altLang="en-US" dirty="0"/>
              <a:t> 센서 연결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BD05F-D51F-54CB-1B70-06F09659B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75" y="1914037"/>
            <a:ext cx="2909191" cy="38789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3709E9-DD0E-846B-8B6E-50ED1957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584" y="1914037"/>
            <a:ext cx="2909191" cy="38789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5F16DC-7AEB-0989-E789-3384B9151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048" y="1914038"/>
            <a:ext cx="2909191" cy="3878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A6007C-B62A-15D2-3230-B35ACE68BF7D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073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이산화탄소 농도 측정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CCD74-34A6-15AE-A152-FA23B01621AA}"/>
              </a:ext>
            </a:extLst>
          </p:cNvPr>
          <p:cNvSpPr txBox="1"/>
          <p:nvPr/>
        </p:nvSpPr>
        <p:spPr>
          <a:xfrm>
            <a:off x="3454128" y="5847854"/>
            <a:ext cx="41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터널에서 정상 작동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952BD6-1C5E-9F5F-5DBE-487E9C2A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516" y="2048796"/>
            <a:ext cx="3627434" cy="42599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2FFB5C-6D24-5D60-3F4F-28D796D1D195}"/>
              </a:ext>
            </a:extLst>
          </p:cNvPr>
          <p:cNvSpPr txBox="1"/>
          <p:nvPr/>
        </p:nvSpPr>
        <p:spPr>
          <a:xfrm>
            <a:off x="3454128" y="5287736"/>
            <a:ext cx="41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드라이버 설치 후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81E0445-E101-846D-0094-E3966C100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39536" y="3040532"/>
            <a:ext cx="5639435" cy="1724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1411D0-B7C8-BBD1-2A98-E7F5727B58C9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850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이산화탄소 농도 측정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CCD74-34A6-15AE-A152-FA23B01621AA}"/>
              </a:ext>
            </a:extLst>
          </p:cNvPr>
          <p:cNvSpPr txBox="1"/>
          <p:nvPr/>
        </p:nvSpPr>
        <p:spPr>
          <a:xfrm>
            <a:off x="7159789" y="4484784"/>
            <a:ext cx="449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mh_z19 </a:t>
            </a:r>
            <a:r>
              <a:rPr lang="ko-KR" altLang="en-US" dirty="0"/>
              <a:t>드라이버 내장함수 </a:t>
            </a:r>
            <a:r>
              <a:rPr lang="en-US" altLang="ko-KR" dirty="0"/>
              <a:t>mh_z19.read()</a:t>
            </a:r>
            <a:r>
              <a:rPr lang="ko-KR" altLang="en-US" dirty="0"/>
              <a:t>로 이산화탄소 농도를 측정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FFB5C-6D24-5D60-3F4F-28D796D1D195}"/>
              </a:ext>
            </a:extLst>
          </p:cNvPr>
          <p:cNvSpPr txBox="1"/>
          <p:nvPr/>
        </p:nvSpPr>
        <p:spPr>
          <a:xfrm>
            <a:off x="6521964" y="5594198"/>
            <a:ext cx="41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이산화탄소 농도를 </a:t>
            </a:r>
            <a:r>
              <a:rPr lang="en-US" altLang="ko-KR" dirty="0"/>
              <a:t>ppm </a:t>
            </a:r>
            <a:r>
              <a:rPr lang="ko-KR" altLang="en-US" dirty="0"/>
              <a:t>단위로 출력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BD4BE5-6AC7-E019-4905-E2065FC0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4" y="2260119"/>
            <a:ext cx="4961334" cy="351874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3D08378-098F-4983-3895-439FA6E45B38}"/>
              </a:ext>
            </a:extLst>
          </p:cNvPr>
          <p:cNvCxnSpPr>
            <a:cxnSpLocks/>
          </p:cNvCxnSpPr>
          <p:nvPr/>
        </p:nvCxnSpPr>
        <p:spPr>
          <a:xfrm flipH="1" flipV="1">
            <a:off x="1473262" y="5300869"/>
            <a:ext cx="4929809" cy="47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478C1F-485E-BA57-46F9-FB49D6A011AE}"/>
              </a:ext>
            </a:extLst>
          </p:cNvPr>
          <p:cNvCxnSpPr>
            <a:cxnSpLocks/>
          </p:cNvCxnSpPr>
          <p:nvPr/>
        </p:nvCxnSpPr>
        <p:spPr>
          <a:xfrm flipH="1" flipV="1">
            <a:off x="4164960" y="4166513"/>
            <a:ext cx="2809461" cy="501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7B781A2-1EF9-5CC1-5D1C-C7DE5BBF937D}"/>
              </a:ext>
            </a:extLst>
          </p:cNvPr>
          <p:cNvSpPr txBox="1"/>
          <p:nvPr/>
        </p:nvSpPr>
        <p:spPr>
          <a:xfrm>
            <a:off x="7159789" y="2767011"/>
            <a:ext cx="449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센서에서 값을 읽어오는 권한을 설정하는 코드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6B74E7D-A7AF-50D1-F3CF-41A21597F1A1}"/>
              </a:ext>
            </a:extLst>
          </p:cNvPr>
          <p:cNvCxnSpPr>
            <a:cxnSpLocks/>
          </p:cNvCxnSpPr>
          <p:nvPr/>
        </p:nvCxnSpPr>
        <p:spPr>
          <a:xfrm flipH="1">
            <a:off x="4297482" y="3017507"/>
            <a:ext cx="2862307" cy="68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BF4ED0-715E-851E-6054-A0EB8505113F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023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외형 디자인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18191E-2CC2-43B8-B1C4-D5AA362A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0" y="2161259"/>
            <a:ext cx="1172373" cy="96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748B8-B90A-4DDD-B897-403800631F41}"/>
              </a:ext>
            </a:extLst>
          </p:cNvPr>
          <p:cNvSpPr txBox="1"/>
          <p:nvPr/>
        </p:nvSpPr>
        <p:spPr>
          <a:xfrm>
            <a:off x="1733943" y="2405364"/>
            <a:ext cx="338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123D </a:t>
            </a:r>
            <a:r>
              <a:rPr lang="ko-KR" altLang="en-US" dirty="0"/>
              <a:t>프로그램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FD4FB1-997B-487A-8893-ECAA3D4728D4}"/>
              </a:ext>
            </a:extLst>
          </p:cNvPr>
          <p:cNvSpPr txBox="1"/>
          <p:nvPr/>
        </p:nvSpPr>
        <p:spPr>
          <a:xfrm>
            <a:off x="1760110" y="608437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설계도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EE5D5-AAAE-7913-6C82-E1C0FC05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36" y="3493236"/>
            <a:ext cx="3936269" cy="24601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F54689-9AF8-7FBA-D048-F28FD52B17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4" t="20056" r="14794" b="23334"/>
          <a:stretch/>
        </p:blipFill>
        <p:spPr>
          <a:xfrm>
            <a:off x="6816071" y="2071113"/>
            <a:ext cx="4132953" cy="3882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2A0278-9DF3-64A9-70E5-095089FE99A8}"/>
              </a:ext>
            </a:extLst>
          </p:cNvPr>
          <p:cNvSpPr txBox="1"/>
          <p:nvPr/>
        </p:nvSpPr>
        <p:spPr>
          <a:xfrm>
            <a:off x="7716220" y="6084378"/>
            <a:ext cx="233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프린터기로 출력</a:t>
            </a:r>
          </a:p>
        </p:txBody>
      </p:sp>
    </p:spTree>
    <p:extLst>
      <p:ext uri="{BB962C8B-B14F-4D97-AF65-F5344CB8AC3E}">
        <p14:creationId xmlns:p14="http://schemas.microsoft.com/office/powerpoint/2010/main" val="100368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외형 디자인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5FF708-3E6A-440C-FA9F-2179F4C8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27" y="2143907"/>
            <a:ext cx="3152871" cy="33774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B8661F-9B6C-F9FC-FA8F-7FE4DEADB146}"/>
              </a:ext>
            </a:extLst>
          </p:cNvPr>
          <p:cNvSpPr txBox="1"/>
          <p:nvPr/>
        </p:nvSpPr>
        <p:spPr>
          <a:xfrm>
            <a:off x="8198984" y="6088615"/>
            <a:ext cx="199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차에 부착한 모습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5D6CB6-8399-C864-085B-2CA6A394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0" y="1726331"/>
            <a:ext cx="3058340" cy="407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8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4B36025-EC87-4D22-BA62-D8FB790EDF18}"/>
              </a:ext>
            </a:extLst>
          </p:cNvPr>
          <p:cNvGrpSpPr/>
          <p:nvPr/>
        </p:nvGrpSpPr>
        <p:grpSpPr>
          <a:xfrm>
            <a:off x="6096000" y="2865675"/>
            <a:ext cx="4230927" cy="523220"/>
            <a:chOff x="294640" y="3596640"/>
            <a:chExt cx="4230927" cy="52322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7A02C9-44A6-40AE-8E0B-F5CC0F7EDF63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EEBD66-BC07-48E2-A179-85217FE34980}"/>
                </a:ext>
              </a:extLst>
            </p:cNvPr>
            <p:cNvSpPr txBox="1"/>
            <p:nvPr/>
          </p:nvSpPr>
          <p:spPr>
            <a:xfrm>
              <a:off x="759793" y="3673584"/>
              <a:ext cx="3765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OpenCV</a:t>
              </a:r>
              <a:r>
                <a:rPr lang="ko-KR" altLang="en-US" sz="1800" dirty="0"/>
                <a:t>를 활용한 눈 깜빡임 인식 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F89ABE-42C6-4E47-AFC4-7F76AB7C2E27}"/>
              </a:ext>
            </a:extLst>
          </p:cNvPr>
          <p:cNvGrpSpPr/>
          <p:nvPr/>
        </p:nvGrpSpPr>
        <p:grpSpPr>
          <a:xfrm>
            <a:off x="6096000" y="3799749"/>
            <a:ext cx="1885735" cy="523220"/>
            <a:chOff x="294640" y="3596640"/>
            <a:chExt cx="1885735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4E8E70-D67B-4D69-BFA0-B2D915486AF9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3C3575-128E-4B68-894F-CECF571535AF}"/>
                </a:ext>
              </a:extLst>
            </p:cNvPr>
            <p:cNvSpPr txBox="1"/>
            <p:nvPr/>
          </p:nvSpPr>
          <p:spPr>
            <a:xfrm>
              <a:off x="759793" y="3673584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/>
                <a:t>데이터 전송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13866124-B9CF-4278-B129-0753BAB8BA3E}"/>
              </a:ext>
            </a:extLst>
          </p:cNvPr>
          <p:cNvSpPr/>
          <p:nvPr/>
        </p:nvSpPr>
        <p:spPr>
          <a:xfrm rot="16200000" flipV="1">
            <a:off x="-728662" y="728664"/>
            <a:ext cx="6858000" cy="54006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308712" y="991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93A73-FF6D-47DB-9587-2927C4B4189F}"/>
              </a:ext>
            </a:extLst>
          </p:cNvPr>
          <p:cNvSpPr txBox="1"/>
          <p:nvPr/>
        </p:nvSpPr>
        <p:spPr>
          <a:xfrm>
            <a:off x="1079500" y="3070963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862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3C3A22-59C3-4DC0-9CB0-EAF7B060ADB5}"/>
              </a:ext>
            </a:extLst>
          </p:cNvPr>
          <p:cNvSpPr/>
          <p:nvPr/>
        </p:nvSpPr>
        <p:spPr>
          <a:xfrm>
            <a:off x="-8389" y="25167"/>
            <a:ext cx="12192000" cy="6858000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94780" y="356800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646022" y="103476"/>
            <a:ext cx="6867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개발 배경 및 필요성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교통사고  중 졸음운전 비율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FF9286-5160-46F9-A36E-52F7261DF406}"/>
              </a:ext>
            </a:extLst>
          </p:cNvPr>
          <p:cNvCxnSpPr>
            <a:cxnSpLocks/>
          </p:cNvCxnSpPr>
          <p:nvPr/>
        </p:nvCxnSpPr>
        <p:spPr>
          <a:xfrm>
            <a:off x="314325" y="728089"/>
            <a:ext cx="8362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Picture 6">
            <a:extLst>
              <a:ext uri="{FF2B5EF4-FFF2-40B4-BE49-F238E27FC236}">
                <a16:creationId xmlns:a16="http://schemas.microsoft.com/office/drawing/2014/main" id="{9DA7AD6D-1E5F-45B5-9D40-D671148C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56" y="853283"/>
            <a:ext cx="125939" cy="57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ED9688-A280-4C59-A1AF-DE6872374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797" y="1106607"/>
            <a:ext cx="5447226" cy="53945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E09A56-C5E6-4653-9994-55828ABE0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74" y="960442"/>
            <a:ext cx="5303370" cy="57721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0DC9A2-DE58-4AE0-835B-B2159B40E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1" y="2211113"/>
            <a:ext cx="4854115" cy="25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7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A97EEA-A831-180E-4CE8-A72A35CDD1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33" y="2127312"/>
            <a:ext cx="2729221" cy="33614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F76F36-4F43-C124-DDFD-E29825FC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342" y="2024980"/>
            <a:ext cx="6042157" cy="3463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D95FA-606F-98DF-1D4B-E3286665690F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9BAC6-84CE-84F9-29FE-F62460BCEEE4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810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D95FA-606F-98DF-1D4B-E3286665690F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Part 7,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9BAC6-84CE-84F9-29FE-F62460BCEEE4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성과 발표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-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박세훈</a:t>
            </a:r>
            <a:endParaRPr kumimoji="0" lang="en-US" altLang="ko-KR" sz="18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pic>
        <p:nvPicPr>
          <p:cNvPr id="3" name="그림 2" descr="텍스트, 벽, 스크린샷이(가) 표시된 사진&#10;&#10;자동 생성된 설명">
            <a:extLst>
              <a:ext uri="{FF2B5EF4-FFF2-40B4-BE49-F238E27FC236}">
                <a16:creationId xmlns:a16="http://schemas.microsoft.com/office/drawing/2014/main" id="{C52B0C08-47AF-D33D-FA41-901702C0E2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71" y="1914037"/>
            <a:ext cx="4337047" cy="4471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A88CD-F057-FB90-79BD-977DFB3A1E0C}"/>
              </a:ext>
            </a:extLst>
          </p:cNvPr>
          <p:cNvSpPr txBox="1"/>
          <p:nvPr/>
        </p:nvSpPr>
        <p:spPr>
          <a:xfrm>
            <a:off x="6096000" y="2869035"/>
            <a:ext cx="4851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numpy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차원배열 계산 최적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cv2 : OpenCV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dlib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 최적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imutils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랜드마크 표현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scipy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수치계산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유클리드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3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벽, 실내, 스크린샷이(가) 표시된 사진&#10;&#10;자동 생성된 설명">
            <a:extLst>
              <a:ext uri="{FF2B5EF4-FFF2-40B4-BE49-F238E27FC236}">
                <a16:creationId xmlns:a16="http://schemas.microsoft.com/office/drawing/2014/main" id="{FE0FD972-8104-BD11-BBF1-1129476B7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2" y="3205740"/>
            <a:ext cx="5131788" cy="3652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DA5473-8FBB-B71B-484A-9F091E6F85C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EA0BD-4557-7AC6-DF92-8E0971AD90C9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5AE2B8A-F212-A8BF-29A7-ABC09C369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36" y="2012975"/>
            <a:ext cx="5967715" cy="112344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3CE0AD-F94C-20E2-E9BD-A4895B3606A3}"/>
              </a:ext>
            </a:extLst>
          </p:cNvPr>
          <p:cNvCxnSpPr/>
          <p:nvPr/>
        </p:nvCxnSpPr>
        <p:spPr>
          <a:xfrm flipH="1">
            <a:off x="6367244" y="2574695"/>
            <a:ext cx="239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1D1BD4-B6D1-A091-7D8E-449A715C4BE9}"/>
              </a:ext>
            </a:extLst>
          </p:cNvPr>
          <p:cNvSpPr txBox="1"/>
          <p:nvPr/>
        </p:nvSpPr>
        <p:spPr>
          <a:xfrm>
            <a:off x="8766495" y="2390029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분류 데이터 셋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375A6E4-D7B6-8551-2202-A59EFDE78BF1}"/>
              </a:ext>
            </a:extLst>
          </p:cNvPr>
          <p:cNvCxnSpPr/>
          <p:nvPr/>
        </p:nvCxnSpPr>
        <p:spPr>
          <a:xfrm flipH="1">
            <a:off x="5753275" y="4983733"/>
            <a:ext cx="239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884BFE-22F4-7AAE-978E-2FB5A02CF53A}"/>
              </a:ext>
            </a:extLst>
          </p:cNvPr>
          <p:cNvSpPr txBox="1"/>
          <p:nvPr/>
        </p:nvSpPr>
        <p:spPr>
          <a:xfrm>
            <a:off x="8152526" y="4799067"/>
            <a:ext cx="196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랜드마크 리스트</a:t>
            </a:r>
          </a:p>
        </p:txBody>
      </p:sp>
    </p:spTree>
    <p:extLst>
      <p:ext uri="{BB962C8B-B14F-4D97-AF65-F5344CB8AC3E}">
        <p14:creationId xmlns:p14="http://schemas.microsoft.com/office/powerpoint/2010/main" val="300797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13BB666-8A45-427C-3134-ED062C2AB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98" y="1726331"/>
            <a:ext cx="7187617" cy="5066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217961-FA30-038F-92B1-AC071B0D466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964C5-FC79-6DB2-810C-9F21B33E0390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33381-4912-8856-72AD-DFC97B83E39F}"/>
              </a:ext>
            </a:extLst>
          </p:cNvPr>
          <p:cNvSpPr txBox="1"/>
          <p:nvPr/>
        </p:nvSpPr>
        <p:spPr>
          <a:xfrm>
            <a:off x="8967831" y="3244334"/>
            <a:ext cx="260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메인 파이썬 코드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C17FC3-1CCA-D0C3-0CB2-0B6329C802E2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172587" y="3429000"/>
            <a:ext cx="1795244" cy="1033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018D99B-C6FD-D9EA-F710-2BE34C19A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37" y="5210028"/>
            <a:ext cx="3707063" cy="114202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17B7DFF-7031-1C2D-3D85-D138939D1DF6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972961" y="4773336"/>
            <a:ext cx="2511976" cy="1007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28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23313C-9940-0783-0400-1F3DAA2F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19" y="1721451"/>
            <a:ext cx="7747162" cy="4867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D9813C-873A-9CC2-7757-F6B1273A512D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49431-E3B2-5833-B30E-16EBB00ADEB1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375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 / Firebase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E230B58-B113-CB0E-FBFD-200C66ADB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99" y="1726331"/>
            <a:ext cx="3894963" cy="4651695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19072AE-C8D0-6A3F-F205-8362A2431DBF}"/>
              </a:ext>
            </a:extLst>
          </p:cNvPr>
          <p:cNvCxnSpPr>
            <a:cxnSpLocks/>
          </p:cNvCxnSpPr>
          <p:nvPr/>
        </p:nvCxnSpPr>
        <p:spPr>
          <a:xfrm flipH="1">
            <a:off x="4527152" y="3791824"/>
            <a:ext cx="3257831" cy="1024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42E3E35-7196-5C41-51F1-DE045D302C39}"/>
              </a:ext>
            </a:extLst>
          </p:cNvPr>
          <p:cNvCxnSpPr>
            <a:cxnSpLocks/>
          </p:cNvCxnSpPr>
          <p:nvPr/>
        </p:nvCxnSpPr>
        <p:spPr>
          <a:xfrm flipH="1">
            <a:off x="5005323" y="3791824"/>
            <a:ext cx="2779660" cy="1569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194FCC-E3AE-33B8-DCA2-313BC2C84AFF}"/>
              </a:ext>
            </a:extLst>
          </p:cNvPr>
          <p:cNvSpPr txBox="1"/>
          <p:nvPr/>
        </p:nvSpPr>
        <p:spPr>
          <a:xfrm>
            <a:off x="7722678" y="3045203"/>
            <a:ext cx="3431097" cy="953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Firebase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-Real Time Base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전송</a:t>
            </a:r>
            <a:endParaRPr lang="en-US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Picture 2" descr="The Journey of Firebase 🔥 — Realtime Database | by Manuel Ernesto | Medium">
            <a:extLst>
              <a:ext uri="{FF2B5EF4-FFF2-40B4-BE49-F238E27FC236}">
                <a16:creationId xmlns:a16="http://schemas.microsoft.com/office/drawing/2014/main" id="{1ED3B607-BC7C-D901-2740-BD249EF73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875" y="1726331"/>
            <a:ext cx="2839915" cy="12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F4660-6D60-6039-79CA-379F543D5AE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4E028D-886E-D9E9-A15D-0B09F80A88C6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535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3E5B4B0-5D91-89AB-9B06-737D003A5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53" y="1726331"/>
            <a:ext cx="7826494" cy="4752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8F917C-03F0-8BE2-3DA3-6AF2C06D8597}"/>
              </a:ext>
            </a:extLst>
          </p:cNvPr>
          <p:cNvSpPr txBox="1"/>
          <p:nvPr/>
        </p:nvSpPr>
        <p:spPr>
          <a:xfrm>
            <a:off x="6954473" y="2758567"/>
            <a:ext cx="202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자격증명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3631F3-E11D-B578-1978-862C53138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824" y="1644243"/>
            <a:ext cx="1892352" cy="65049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E6DD825-DD66-DB7D-A901-CA58FBE80CBD}"/>
              </a:ext>
            </a:extLst>
          </p:cNvPr>
          <p:cNvCxnSpPr>
            <a:cxnSpLocks/>
          </p:cNvCxnSpPr>
          <p:nvPr/>
        </p:nvCxnSpPr>
        <p:spPr>
          <a:xfrm flipH="1">
            <a:off x="4983061" y="2991630"/>
            <a:ext cx="1971412" cy="5988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0C84CF-A1B9-3B54-3719-132ED22F0A29}"/>
              </a:ext>
            </a:extLst>
          </p:cNvPr>
          <p:cNvSpPr txBox="1"/>
          <p:nvPr/>
        </p:nvSpPr>
        <p:spPr>
          <a:xfrm>
            <a:off x="7122254" y="4261081"/>
            <a:ext cx="321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자격증명을 통해 주소로 접근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131729E-5A5E-B126-C3F6-2DF9586682AE}"/>
              </a:ext>
            </a:extLst>
          </p:cNvPr>
          <p:cNvCxnSpPr>
            <a:cxnSpLocks/>
          </p:cNvCxnSpPr>
          <p:nvPr/>
        </p:nvCxnSpPr>
        <p:spPr>
          <a:xfrm flipH="1" flipV="1">
            <a:off x="6561589" y="4229195"/>
            <a:ext cx="560665" cy="1727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2A3F5C52-881B-8E8F-7FD0-32573DC05902}"/>
              </a:ext>
            </a:extLst>
          </p:cNvPr>
          <p:cNvSpPr/>
          <p:nvPr/>
        </p:nvSpPr>
        <p:spPr>
          <a:xfrm>
            <a:off x="5968767" y="4414969"/>
            <a:ext cx="560665" cy="1381824"/>
          </a:xfrm>
          <a:prstGeom prst="rightBrac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6F2E17-7080-6AFF-4514-2BD5E08021EE}"/>
              </a:ext>
            </a:extLst>
          </p:cNvPr>
          <p:cNvSpPr txBox="1"/>
          <p:nvPr/>
        </p:nvSpPr>
        <p:spPr>
          <a:xfrm>
            <a:off x="6529432" y="4951992"/>
            <a:ext cx="4336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눈 깜빡임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CO2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농도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경고알림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B45D0-358E-5D52-BCF8-1540C7A719BE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CAF99-E690-2F58-D44D-E581DB575BB4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052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7191B27-F9A6-368F-B027-9F141C3CC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46" y="1726331"/>
            <a:ext cx="8287907" cy="4477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844E059-B51C-9288-67C9-3B268B2EABD1}"/>
                  </a:ext>
                </a:extLst>
              </p14:cNvPr>
              <p14:cNvContentPartPr/>
              <p14:nvPr/>
            </p14:nvContentPartPr>
            <p14:xfrm>
              <a:off x="2491230" y="4777256"/>
              <a:ext cx="118224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844E059-B51C-9288-67C9-3B268B2EAB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3230" y="4759616"/>
                <a:ext cx="1217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CB12455-2FB3-D84B-02D6-86EF827DB6E8}"/>
                  </a:ext>
                </a:extLst>
              </p14:cNvPr>
              <p14:cNvContentPartPr/>
              <p14:nvPr/>
            </p14:nvContentPartPr>
            <p14:xfrm>
              <a:off x="2382150" y="5071016"/>
              <a:ext cx="13748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CB12455-2FB3-D84B-02D6-86EF827DB6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4150" y="5053016"/>
                <a:ext cx="141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F5AF05D-C597-D707-FEB1-8D77BB29C423}"/>
                  </a:ext>
                </a:extLst>
              </p14:cNvPr>
              <p14:cNvContentPartPr/>
              <p14:nvPr/>
            </p14:nvContentPartPr>
            <p14:xfrm>
              <a:off x="2558550" y="5372696"/>
              <a:ext cx="15091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F5AF05D-C597-D707-FEB1-8D77BB29C4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0550" y="5355056"/>
                <a:ext cx="15447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FD9AAE4-BDAA-E202-9855-A2509B28BEAD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9E616-24FE-8761-7E51-18EE9D35F608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156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13866124-B9CF-4278-B129-0753BAB8BA3E}"/>
              </a:ext>
            </a:extLst>
          </p:cNvPr>
          <p:cNvSpPr/>
          <p:nvPr/>
        </p:nvSpPr>
        <p:spPr>
          <a:xfrm rot="16200000" flipV="1">
            <a:off x="-728662" y="728663"/>
            <a:ext cx="6858000" cy="54006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308712" y="991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93A73-FF6D-47DB-9587-2927C4B4189F}"/>
              </a:ext>
            </a:extLst>
          </p:cNvPr>
          <p:cNvSpPr txBox="1"/>
          <p:nvPr/>
        </p:nvSpPr>
        <p:spPr>
          <a:xfrm>
            <a:off x="1079500" y="3070963"/>
            <a:ext cx="272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D1D3FF-5BE3-4276-8E66-3DB0CA8EF62C}"/>
              </a:ext>
            </a:extLst>
          </p:cNvPr>
          <p:cNvGrpSpPr/>
          <p:nvPr/>
        </p:nvGrpSpPr>
        <p:grpSpPr>
          <a:xfrm>
            <a:off x="5980761" y="4029617"/>
            <a:ext cx="2453762" cy="523220"/>
            <a:chOff x="294640" y="3596640"/>
            <a:chExt cx="2453762" cy="5232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0737FB-8097-4763-BA36-E498FAB17D4A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FD5B55-FDA0-4771-B786-0FF2DB06513C}"/>
                </a:ext>
              </a:extLst>
            </p:cNvPr>
            <p:cNvSpPr txBox="1"/>
            <p:nvPr/>
          </p:nvSpPr>
          <p:spPr>
            <a:xfrm>
              <a:off x="856666" y="3673584"/>
              <a:ext cx="1891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Firebase </a:t>
              </a:r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연동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BF278A7-4786-4823-9A41-3C2204E9CD97}"/>
              </a:ext>
            </a:extLst>
          </p:cNvPr>
          <p:cNvGrpSpPr/>
          <p:nvPr/>
        </p:nvGrpSpPr>
        <p:grpSpPr>
          <a:xfrm>
            <a:off x="5980761" y="2353249"/>
            <a:ext cx="4068114" cy="523220"/>
            <a:chOff x="294640" y="3596640"/>
            <a:chExt cx="4068114" cy="52322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B14915-6AC9-464B-9183-873EA5C89CB7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166EE5-C8CF-4E5A-A18A-82E98B5D8AE1}"/>
                </a:ext>
              </a:extLst>
            </p:cNvPr>
            <p:cNvSpPr txBox="1"/>
            <p:nvPr/>
          </p:nvSpPr>
          <p:spPr>
            <a:xfrm>
              <a:off x="856666" y="3673584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Arial" panose="020B0604020202020204" pitchFamily="34" charset="0"/>
                  <a:cs typeface="Arial" panose="020B0604020202020204" pitchFamily="34" charset="0"/>
                </a:rPr>
                <a:t>Android Studio</a:t>
              </a:r>
              <a:r>
                <a:rPr lang="ko-KR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를 사용한 앱 구현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2F5AB37-D72E-4FC9-815F-65585DE34BD2}"/>
              </a:ext>
            </a:extLst>
          </p:cNvPr>
          <p:cNvGrpSpPr/>
          <p:nvPr/>
        </p:nvGrpSpPr>
        <p:grpSpPr>
          <a:xfrm>
            <a:off x="5980761" y="3152961"/>
            <a:ext cx="1593077" cy="523220"/>
            <a:chOff x="294640" y="3596640"/>
            <a:chExt cx="1593077" cy="52322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276113-821F-459B-A5F8-3195D7DED17A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2D9AB6-616D-4304-A236-C5BA65D5FE7E}"/>
                </a:ext>
              </a:extLst>
            </p:cNvPr>
            <p:cNvSpPr txBox="1"/>
            <p:nvPr/>
          </p:nvSpPr>
          <p:spPr>
            <a:xfrm>
              <a:off x="856666" y="3673584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Arial" panose="020B0604020202020204" pitchFamily="34" charset="0"/>
                  <a:cs typeface="Arial" panose="020B0604020202020204" pitchFamily="34" charset="0"/>
                </a:rPr>
                <a:t>DB </a:t>
              </a:r>
              <a:r>
                <a:rPr lang="ko-KR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구축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94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0461D8-436D-14C7-4002-BF275660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36" y="2106045"/>
            <a:ext cx="2334248" cy="413827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앱 개발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D3273-6287-C89B-D34F-4ED5F379B45A}"/>
              </a:ext>
            </a:extLst>
          </p:cNvPr>
          <p:cNvSpPr txBox="1"/>
          <p:nvPr/>
        </p:nvSpPr>
        <p:spPr>
          <a:xfrm>
            <a:off x="6222196" y="2418095"/>
            <a:ext cx="3030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주행시간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C46211A-83C0-02ED-756E-1A2C60FBC0FB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733885" y="3613666"/>
            <a:ext cx="2488311" cy="205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69C0D9F-AEFE-5B1A-B30B-796D92F0FFD2}"/>
              </a:ext>
            </a:extLst>
          </p:cNvPr>
          <p:cNvSpPr txBox="1"/>
          <p:nvPr/>
        </p:nvSpPr>
        <p:spPr>
          <a:xfrm>
            <a:off x="6222196" y="3429000"/>
            <a:ext cx="3493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운전자 상태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59D1713-C3AE-4C1A-35B1-A1D8EF51FC52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842984" y="2115555"/>
            <a:ext cx="2379211" cy="192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7E454D9-C199-F4E0-B5D4-9BF721C823CF}"/>
              </a:ext>
            </a:extLst>
          </p:cNvPr>
          <p:cNvSpPr txBox="1"/>
          <p:nvPr/>
        </p:nvSpPr>
        <p:spPr>
          <a:xfrm>
            <a:off x="6222195" y="1930889"/>
            <a:ext cx="4012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시작 및 종료 버튼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BC6DED-301E-DBB4-C606-FF14DD92D52E}"/>
              </a:ext>
            </a:extLst>
          </p:cNvPr>
          <p:cNvCxnSpPr>
            <a:cxnSpLocks/>
          </p:cNvCxnSpPr>
          <p:nvPr/>
        </p:nvCxnSpPr>
        <p:spPr>
          <a:xfrm flipH="1">
            <a:off x="3842984" y="4788406"/>
            <a:ext cx="24037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862D0AB-D9EE-3E0D-1010-C2209D097120}"/>
              </a:ext>
            </a:extLst>
          </p:cNvPr>
          <p:cNvSpPr txBox="1"/>
          <p:nvPr/>
        </p:nvSpPr>
        <p:spPr>
          <a:xfrm>
            <a:off x="6229801" y="4603740"/>
            <a:ext cx="184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눈 깜빡임 </a:t>
            </a:r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분당</a:t>
            </a:r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1FBA038-636E-9707-82CA-418A4EF5AB8F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3741490" y="5512134"/>
            <a:ext cx="2505197" cy="142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A52873D-795C-BE04-0627-C97881E2F36E}"/>
              </a:ext>
            </a:extLst>
          </p:cNvPr>
          <p:cNvSpPr txBox="1"/>
          <p:nvPr/>
        </p:nvSpPr>
        <p:spPr>
          <a:xfrm>
            <a:off x="6246687" y="5327468"/>
            <a:ext cx="184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Co2 </a:t>
            </a:r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농도 </a:t>
            </a:r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72A7912-CDE1-A007-0920-1E05DC2E0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95"/>
          <a:stretch/>
        </p:blipFill>
        <p:spPr>
          <a:xfrm>
            <a:off x="1508736" y="2083185"/>
            <a:ext cx="2334248" cy="4571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A872F2D-13EB-CF50-821C-7783925F495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600450" y="2602761"/>
            <a:ext cx="2621746" cy="137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0F8888-827A-0C49-40D0-A8C5FD44240C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BDAD16-5358-30E7-9532-7AE2337D6CD5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684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137617-B8E3-44BF-9D6E-D45F9B5FCB13}"/>
              </a:ext>
            </a:extLst>
          </p:cNvPr>
          <p:cNvSpPr/>
          <p:nvPr/>
        </p:nvSpPr>
        <p:spPr>
          <a:xfrm>
            <a:off x="-1075" y="0"/>
            <a:ext cx="12192000" cy="6858000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4D8D3AC3-54E6-4DD9-A69E-48936D92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56" y="853283"/>
            <a:ext cx="125939" cy="57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11BB87-DD95-4678-A0F0-C2936C335B59}"/>
              </a:ext>
            </a:extLst>
          </p:cNvPr>
          <p:cNvSpPr txBox="1"/>
          <p:nvPr/>
        </p:nvSpPr>
        <p:spPr>
          <a:xfrm>
            <a:off x="646022" y="103476"/>
            <a:ext cx="6968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개발 배경 및 필요성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운전자의 졸음운전 경험 비율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CE0320-2D81-4C4C-B457-2A40468FC1A9}"/>
              </a:ext>
            </a:extLst>
          </p:cNvPr>
          <p:cNvSpPr txBox="1"/>
          <p:nvPr/>
        </p:nvSpPr>
        <p:spPr>
          <a:xfrm>
            <a:off x="94780" y="356800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02CD17-2D1C-4A1A-A8D2-28E74FE141FD}"/>
              </a:ext>
            </a:extLst>
          </p:cNvPr>
          <p:cNvCxnSpPr>
            <a:cxnSpLocks/>
          </p:cNvCxnSpPr>
          <p:nvPr/>
        </p:nvCxnSpPr>
        <p:spPr>
          <a:xfrm>
            <a:off x="314325" y="728089"/>
            <a:ext cx="8620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1ABF0DA-230F-4E9B-8983-D8286D1EE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09" y="977815"/>
            <a:ext cx="5364945" cy="5646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A981E7-3624-4BA8-A940-723CDD05D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438" y="1374420"/>
            <a:ext cx="5649195" cy="476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앱 개발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9E55E-73C7-A390-D9D7-ED0766027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8"/>
          <a:stretch/>
        </p:blipFill>
        <p:spPr>
          <a:xfrm>
            <a:off x="2409680" y="1945600"/>
            <a:ext cx="1603636" cy="1441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FB98FA-C831-8391-4CAC-83594B16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80" y="3460561"/>
            <a:ext cx="1603636" cy="13925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CDCF5C-05F5-1B41-8326-E3ABB7EE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681" y="4926448"/>
            <a:ext cx="1603635" cy="123781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A24B54-F221-DF19-4821-9C2CACA5487F}"/>
              </a:ext>
            </a:extLst>
          </p:cNvPr>
          <p:cNvCxnSpPr>
            <a:cxnSpLocks/>
            <a:stCxn id="29" idx="1"/>
            <a:endCxn id="3" idx="3"/>
          </p:cNvCxnSpPr>
          <p:nvPr/>
        </p:nvCxnSpPr>
        <p:spPr>
          <a:xfrm flipH="1" flipV="1">
            <a:off x="4013316" y="2666419"/>
            <a:ext cx="859237" cy="2878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046FDC-3DCB-9D62-2E44-B5A3D1EC177D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 flipV="1">
            <a:off x="4013316" y="4156843"/>
            <a:ext cx="859237" cy="1388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6626A7A-7164-D1EF-ADDE-5C697832E21A}"/>
              </a:ext>
            </a:extLst>
          </p:cNvPr>
          <p:cNvCxnSpPr>
            <a:cxnSpLocks/>
            <a:stCxn id="29" idx="1"/>
            <a:endCxn id="9" idx="3"/>
          </p:cNvCxnSpPr>
          <p:nvPr/>
        </p:nvCxnSpPr>
        <p:spPr>
          <a:xfrm flipH="1">
            <a:off x="4013316" y="5545356"/>
            <a:ext cx="8592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0FC5FB-1F6D-D017-2DA0-1FFE18923F48}"/>
              </a:ext>
            </a:extLst>
          </p:cNvPr>
          <p:cNvSpPr txBox="1"/>
          <p:nvPr/>
        </p:nvSpPr>
        <p:spPr>
          <a:xfrm>
            <a:off x="4872553" y="5360690"/>
            <a:ext cx="2526537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버튼에 사용한 이미지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EC935D7-C328-EA08-9DAB-F443749D6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19" y="1945600"/>
            <a:ext cx="1737996" cy="3081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C89C15-39BB-D002-7AE2-5825C4DBE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75" y="3190916"/>
            <a:ext cx="3894950" cy="17355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7004979-3B92-B8A8-254F-2F126678C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75" y="1914037"/>
            <a:ext cx="3894950" cy="1168293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D5F6268-424F-08B0-CC1F-BF200773AF0F}"/>
              </a:ext>
            </a:extLst>
          </p:cNvPr>
          <p:cNvCxnSpPr>
            <a:cxnSpLocks/>
          </p:cNvCxnSpPr>
          <p:nvPr/>
        </p:nvCxnSpPr>
        <p:spPr>
          <a:xfrm flipH="1" flipV="1">
            <a:off x="9135611" y="2949734"/>
            <a:ext cx="570452" cy="536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55D8EEB-DDC1-742A-2438-153F99395A30}"/>
              </a:ext>
            </a:extLst>
          </p:cNvPr>
          <p:cNvSpPr txBox="1"/>
          <p:nvPr/>
        </p:nvSpPr>
        <p:spPr>
          <a:xfrm>
            <a:off x="9382891" y="3428998"/>
            <a:ext cx="2941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Textview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사용한 폰트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625C12B-D9A1-C138-34F2-D40D27A52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254" y="4170891"/>
            <a:ext cx="2124527" cy="245404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314F8AA-5A9D-94F8-1ABB-5926766371D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747525-7A3B-3BDE-E0D8-64395882068D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05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앱 개발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61C1A-B79C-D5E2-069F-3CFA1B34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0" y="1913483"/>
            <a:ext cx="3350153" cy="42796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B02FED-82DB-869C-E2C9-55FE36FF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0" y="1913483"/>
            <a:ext cx="3350153" cy="4279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AD3B97-C386-D502-1255-7743CBEE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040" y="1913483"/>
            <a:ext cx="3083921" cy="4284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4F83AF-E4AC-AD1C-D839-79184805B701}"/>
              </a:ext>
            </a:extLst>
          </p:cNvPr>
          <p:cNvSpPr txBox="1"/>
          <p:nvPr/>
        </p:nvSpPr>
        <p:spPr>
          <a:xfrm>
            <a:off x="8539993" y="6211723"/>
            <a:ext cx="239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Xml </a:t>
            </a:r>
            <a:r>
              <a:rPr lang="ko-KR" altLang="en-US" dirty="0"/>
              <a:t>코드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18C1D5-B377-0108-FA92-25B9CFEF9006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AED8E-1D1E-88F4-1FD6-3BCAA3099F41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958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앱 개발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DF6CCE-C8A5-DF1B-22D7-7B1C06764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593" y="1913973"/>
            <a:ext cx="3360106" cy="46958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D9D09E-ACE6-5511-EB10-33DDF072D764}"/>
              </a:ext>
            </a:extLst>
          </p:cNvPr>
          <p:cNvSpPr txBox="1"/>
          <p:nvPr/>
        </p:nvSpPr>
        <p:spPr>
          <a:xfrm>
            <a:off x="8936214" y="1481101"/>
            <a:ext cx="239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EB8E60-6364-F6DC-91AE-9F3703DF24BF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74C86B-BA27-0DE3-16A3-602D3075CB66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26ED32-0333-86F9-3798-FB28E072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0" y="1913973"/>
            <a:ext cx="3360106" cy="46918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1A5743-5FDE-9047-508C-4FA456ABA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90"/>
          <a:stretch/>
        </p:blipFill>
        <p:spPr>
          <a:xfrm>
            <a:off x="4131603" y="1909990"/>
            <a:ext cx="3928793" cy="4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5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앱 개발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3152A-F613-D207-C217-90FC6B5E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0" y="1979802"/>
            <a:ext cx="4004749" cy="4240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E356C3-CF79-6B05-495A-27813E4D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28" y="1979802"/>
            <a:ext cx="3700508" cy="4240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42617C-E637-9D39-37D7-12D42C98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532" y="1979802"/>
            <a:ext cx="3583388" cy="4285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2FEE62-47B3-C82C-7C88-32AC19955A9D}"/>
              </a:ext>
            </a:extLst>
          </p:cNvPr>
          <p:cNvSpPr txBox="1"/>
          <p:nvPr/>
        </p:nvSpPr>
        <p:spPr>
          <a:xfrm>
            <a:off x="8936214" y="1481101"/>
            <a:ext cx="239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2A75E-507C-0A14-F189-E76DB2C09C6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E61E52-274C-69B9-CBF9-B9B560F13110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579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DB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구축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B1B4F9-DFA4-AE4B-BBBD-CF38D04F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0" y="2492877"/>
            <a:ext cx="5833439" cy="2901244"/>
          </a:xfrm>
          <a:prstGeom prst="rect">
            <a:avLst/>
          </a:prstGeom>
        </p:spPr>
      </p:pic>
      <p:pic>
        <p:nvPicPr>
          <p:cNvPr id="25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AA86C29C-1565-E629-B74F-F456896A8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8666"/>
            <a:ext cx="2704962" cy="9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5F7B73-E52E-A7AB-EAB2-EEA8D441C672}"/>
              </a:ext>
            </a:extLst>
          </p:cNvPr>
          <p:cNvSpPr txBox="1"/>
          <p:nvPr/>
        </p:nvSpPr>
        <p:spPr>
          <a:xfrm>
            <a:off x="6274180" y="4915524"/>
            <a:ext cx="6094602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Firebase :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 및 웹 애플리케이션 개발 플랫폼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AC40F5-4C50-D752-CBED-06AB5FDE8036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FC7BD1-BD2D-F7C2-188F-C8189B09FA25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927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DB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구축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111C7EE-D7FB-1B26-9D0A-5C1ECA2977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4886805" cy="26399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5F9A6A-3DF1-E1C3-AB52-5B91A068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12" y="3625315"/>
            <a:ext cx="4847656" cy="2070245"/>
          </a:xfrm>
          <a:prstGeom prst="rect">
            <a:avLst/>
          </a:prstGeom>
        </p:spPr>
      </p:pic>
      <p:pic>
        <p:nvPicPr>
          <p:cNvPr id="16" name="Picture 2" descr="The Journey of Firebase 🔥 — Realtime Database | by Manuel Ernesto | Medium">
            <a:extLst>
              <a:ext uri="{FF2B5EF4-FFF2-40B4-BE49-F238E27FC236}">
                <a16:creationId xmlns:a16="http://schemas.microsoft.com/office/drawing/2014/main" id="{50E30935-6A05-E8DF-81AF-33C9A88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8992"/>
            <a:ext cx="2839915" cy="12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EE5123-2070-5249-C97E-78FB36F2A4F9}"/>
              </a:ext>
            </a:extLst>
          </p:cNvPr>
          <p:cNvSpPr txBox="1"/>
          <p:nvPr/>
        </p:nvSpPr>
        <p:spPr>
          <a:xfrm>
            <a:off x="6350684" y="278823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Firebase Realtime Database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1F7B22-6C04-4FE3-6900-BB49321B07A6}"/>
              </a:ext>
            </a:extLst>
          </p:cNvPr>
          <p:cNvCxnSpPr/>
          <p:nvPr/>
        </p:nvCxnSpPr>
        <p:spPr>
          <a:xfrm>
            <a:off x="3129094" y="4868848"/>
            <a:ext cx="4446165" cy="72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69AF64-A8C8-4F96-160D-DE59C65C7BE3}"/>
              </a:ext>
            </a:extLst>
          </p:cNvPr>
          <p:cNvSpPr txBox="1"/>
          <p:nvPr/>
        </p:nvSpPr>
        <p:spPr>
          <a:xfrm>
            <a:off x="7575259" y="472279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false -&gt; true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AC54B3-155E-7872-730C-D0DAE32C0C3E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E26819-F309-2C07-B7BB-BBEF9CB977EF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002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DB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구축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AC54B3-155E-7872-730C-D0DAE32C0C3E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E26819-F309-2C07-B7BB-BBEF9CB977EF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C77268-B003-B330-B54F-353596DA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06" y="1940215"/>
            <a:ext cx="7895815" cy="396025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4509CB-DD65-AEAB-C779-6C607C4D08C6}"/>
              </a:ext>
            </a:extLst>
          </p:cNvPr>
          <p:cNvCxnSpPr>
            <a:cxnSpLocks/>
          </p:cNvCxnSpPr>
          <p:nvPr/>
        </p:nvCxnSpPr>
        <p:spPr>
          <a:xfrm flipV="1">
            <a:off x="6418053" y="3091266"/>
            <a:ext cx="2682815" cy="606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5C74E25-8F27-9489-69D2-7BCB6091E374}"/>
              </a:ext>
            </a:extLst>
          </p:cNvPr>
          <p:cNvCxnSpPr>
            <a:cxnSpLocks/>
          </p:cNvCxnSpPr>
          <p:nvPr/>
        </p:nvCxnSpPr>
        <p:spPr>
          <a:xfrm>
            <a:off x="6282905" y="3954521"/>
            <a:ext cx="2955985" cy="30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775BC4-765C-3707-6153-59643F5473B7}"/>
              </a:ext>
            </a:extLst>
          </p:cNvPr>
          <p:cNvCxnSpPr>
            <a:cxnSpLocks/>
          </p:cNvCxnSpPr>
          <p:nvPr/>
        </p:nvCxnSpPr>
        <p:spPr>
          <a:xfrm>
            <a:off x="6282906" y="4121651"/>
            <a:ext cx="2955985" cy="3813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93F67B-D665-CC9B-86E4-9BE82EDA8B77}"/>
              </a:ext>
            </a:extLst>
          </p:cNvPr>
          <p:cNvSpPr txBox="1"/>
          <p:nvPr/>
        </p:nvSpPr>
        <p:spPr>
          <a:xfrm>
            <a:off x="9238890" y="2903479"/>
            <a:ext cx="21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운전을 시작한 날짜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26E491-3CAD-6DD7-99CE-9E7ECD7748DE}"/>
              </a:ext>
            </a:extLst>
          </p:cNvPr>
          <p:cNvSpPr txBox="1"/>
          <p:nvPr/>
        </p:nvSpPr>
        <p:spPr>
          <a:xfrm>
            <a:off x="9272735" y="3769855"/>
            <a:ext cx="21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주행 시간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8CEE70-AB30-0C01-514A-851E5E56D5C8}"/>
              </a:ext>
            </a:extLst>
          </p:cNvPr>
          <p:cNvSpPr txBox="1"/>
          <p:nvPr/>
        </p:nvSpPr>
        <p:spPr>
          <a:xfrm>
            <a:off x="9289328" y="4328685"/>
            <a:ext cx="196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경보를 울린 횟수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59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63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앱 연동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성과 발표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C30827-E555-4AB8-A7CC-38F2553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4" r="66642" b="63964"/>
          <a:stretch/>
        </p:blipFill>
        <p:spPr>
          <a:xfrm>
            <a:off x="240080" y="1913974"/>
            <a:ext cx="2315362" cy="40064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F3E715-4ACD-4026-9ECE-885F199D7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34" b="30398"/>
          <a:stretch/>
        </p:blipFill>
        <p:spPr>
          <a:xfrm>
            <a:off x="3212984" y="1913973"/>
            <a:ext cx="3758267" cy="4006401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BD7A10D-F874-4DC4-B987-9B4A2EFD0631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2555442" y="3917174"/>
            <a:ext cx="65754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B89FB3E-D38D-4001-AF3A-50A567C9E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34" t="24098" b="42882"/>
          <a:stretch/>
        </p:blipFill>
        <p:spPr>
          <a:xfrm>
            <a:off x="7555946" y="2784901"/>
            <a:ext cx="4482518" cy="226454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278A4D4-573D-416A-BA90-CAB520B175A1}"/>
              </a:ext>
            </a:extLst>
          </p:cNvPr>
          <p:cNvCxnSpPr>
            <a:cxnSpLocks/>
            <a:stCxn id="18" idx="3"/>
            <a:endCxn id="9" idx="1"/>
          </p:cNvCxnSpPr>
          <p:nvPr/>
        </p:nvCxnSpPr>
        <p:spPr>
          <a:xfrm flipV="1">
            <a:off x="6971251" y="3917173"/>
            <a:ext cx="58469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CD258F-E917-44A4-A4AF-A38B42F0C2B8}"/>
              </a:ext>
            </a:extLst>
          </p:cNvPr>
          <p:cNvCxnSpPr>
            <a:cxnSpLocks/>
          </p:cNvCxnSpPr>
          <p:nvPr/>
        </p:nvCxnSpPr>
        <p:spPr>
          <a:xfrm flipV="1">
            <a:off x="8465889" y="2497066"/>
            <a:ext cx="308995" cy="750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2B3EEF-0A95-4C16-9CA2-E29F77C842D2}"/>
              </a:ext>
            </a:extLst>
          </p:cNvPr>
          <p:cNvSpPr txBox="1"/>
          <p:nvPr/>
        </p:nvSpPr>
        <p:spPr>
          <a:xfrm>
            <a:off x="8405667" y="2114073"/>
            <a:ext cx="2087145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연동성공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B6732E-D5D1-CB56-1E26-CE50C84C1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777" b="17422"/>
          <a:stretch/>
        </p:blipFill>
        <p:spPr>
          <a:xfrm>
            <a:off x="7201387" y="5497371"/>
            <a:ext cx="3748981" cy="553673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AD3AB5-0F35-E4A5-FECC-1D1ED690ABE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075878" y="6051044"/>
            <a:ext cx="278857" cy="352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A817C5-7D74-6667-B376-98DA6E2E1A7C}"/>
              </a:ext>
            </a:extLst>
          </p:cNvPr>
          <p:cNvSpPr txBox="1"/>
          <p:nvPr/>
        </p:nvSpPr>
        <p:spPr>
          <a:xfrm>
            <a:off x="9449239" y="6273281"/>
            <a:ext cx="2087145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주소저장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453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8,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실행결과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연동실행영상">
            <a:hlinkClick r:id="" action="ppaction://media"/>
            <a:extLst>
              <a:ext uri="{FF2B5EF4-FFF2-40B4-BE49-F238E27FC236}">
                <a16:creationId xmlns:a16="http://schemas.microsoft.com/office/drawing/2014/main" id="{3D41C2F2-F862-B34D-CA30-ECAA4DCEC2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467" y="1914037"/>
            <a:ext cx="7922004" cy="445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0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실행">
            <a:hlinkClick r:id="" action="ppaction://media"/>
            <a:extLst>
              <a:ext uri="{FF2B5EF4-FFF2-40B4-BE49-F238E27FC236}">
                <a16:creationId xmlns:a16="http://schemas.microsoft.com/office/drawing/2014/main" id="{6E3E8E4F-35EB-BB58-37E9-C7DC62E5AF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5308" y="1754156"/>
            <a:ext cx="8425343" cy="4739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784810-86E6-719F-5B2F-EE5002EE94A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8,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2EBB-626A-9CA9-08BF-81168D68DEDE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실행결과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250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54B6D3-2D7A-4F60-A799-255D9784088F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C4DAC0-5485-421C-BE42-1F98010A40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94780" y="356800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646022" y="103476"/>
            <a:ext cx="5027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졸음운전 인식 판단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 논문 자료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FF9286-5160-46F9-A36E-52F7261DF406}"/>
              </a:ext>
            </a:extLst>
          </p:cNvPr>
          <p:cNvCxnSpPr>
            <a:cxnSpLocks/>
          </p:cNvCxnSpPr>
          <p:nvPr/>
        </p:nvCxnSpPr>
        <p:spPr>
          <a:xfrm>
            <a:off x="314325" y="728089"/>
            <a:ext cx="8362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Picture 6">
            <a:extLst>
              <a:ext uri="{FF2B5EF4-FFF2-40B4-BE49-F238E27FC236}">
                <a16:creationId xmlns:a16="http://schemas.microsoft.com/office/drawing/2014/main" id="{9DA7AD6D-1E5F-45B5-9D40-D671148C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56" y="853283"/>
            <a:ext cx="125939" cy="57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DBBE83-3213-460A-949B-A1EF22EB8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413" y="2676779"/>
            <a:ext cx="5237069" cy="2823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5E16F5-7B9A-40A9-8EDB-5ED8CCC634BF}"/>
              </a:ext>
            </a:extLst>
          </p:cNvPr>
          <p:cNvSpPr txBox="1"/>
          <p:nvPr/>
        </p:nvSpPr>
        <p:spPr>
          <a:xfrm>
            <a:off x="6124567" y="1091547"/>
            <a:ext cx="6100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박일권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"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눈꺼풀 및 머리 움직임 정보를 이용한 졸음운전 판단시스템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."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국내석사학위논문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연세대학교 대학원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2005.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서울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9A0D37-1648-4C8F-8E04-2B8F01C5C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15" y="2479712"/>
            <a:ext cx="5441152" cy="3596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1F476E-1428-4000-A62B-EABB22894F09}"/>
              </a:ext>
            </a:extLst>
          </p:cNvPr>
          <p:cNvSpPr txBox="1"/>
          <p:nvPr/>
        </p:nvSpPr>
        <p:spPr>
          <a:xfrm>
            <a:off x="314325" y="1144827"/>
            <a:ext cx="54400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홍동균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"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영상처리 기반의 운전자 상태 감지를 위한 임베디드 시스템 개발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."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국내석사학위논문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대구대학교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2020.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경상북도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9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알람">
            <a:hlinkClick r:id="" action="ppaction://media"/>
            <a:extLst>
              <a:ext uri="{FF2B5EF4-FFF2-40B4-BE49-F238E27FC236}">
                <a16:creationId xmlns:a16="http://schemas.microsoft.com/office/drawing/2014/main" id="{DC809299-A7B0-C011-B847-3E96BF17F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768" y="1883634"/>
            <a:ext cx="7885652" cy="4435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8BC27A-AEBF-FCB1-EC4A-1A2AFF1531E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8,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3AA0D-5979-F1EA-CCF4-5EC8BED15E92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실행결과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178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0487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실행결과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BC27A-AEBF-FCB1-EC4A-1A2AFF1531E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8,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3AA0D-5979-F1EA-CCF4-5EC8BED15E92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실행결과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C97074-63CF-67FA-2AF4-1B4F69DAE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9" y="1869787"/>
            <a:ext cx="8776112" cy="40696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5A9720-CA3E-D733-62FF-8478222A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961" y="3607331"/>
            <a:ext cx="29622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2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9,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42A12-2750-4AFB-977F-E0F61DECBFE2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기대효과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578DF2-B384-4E6F-AA84-874762868FDB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CD05-C783-471B-AE5E-255356AFEA5E}"/>
              </a:ext>
            </a:extLst>
          </p:cNvPr>
          <p:cNvSpPr txBox="1"/>
          <p:nvPr/>
        </p:nvSpPr>
        <p:spPr>
          <a:xfrm>
            <a:off x="339536" y="1264666"/>
            <a:ext cx="325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기대효과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9F157-6CBB-4171-B74E-DE6A69EA9726}"/>
              </a:ext>
            </a:extLst>
          </p:cNvPr>
          <p:cNvSpPr txBox="1"/>
          <p:nvPr/>
        </p:nvSpPr>
        <p:spPr>
          <a:xfrm>
            <a:off x="517474" y="2523594"/>
            <a:ext cx="74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b="1" dirty="0"/>
              <a:t>01. </a:t>
            </a:r>
            <a:r>
              <a:rPr lang="ko-KR" altLang="en-US" dirty="0"/>
              <a:t>졸음 운전 및 사고를 예방할 수 있다</a:t>
            </a:r>
            <a:r>
              <a:rPr lang="en-US" altLang="ko-KR" dirty="0"/>
              <a:t>.</a:t>
            </a:r>
            <a:endParaRPr lang="ko-KR" altLang="en-US" sz="1800" dirty="0">
              <a:solidFill>
                <a:srgbClr val="3078B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8A01F-B9AA-4B54-92DC-C242D27A4B36}"/>
              </a:ext>
            </a:extLst>
          </p:cNvPr>
          <p:cNvSpPr txBox="1"/>
          <p:nvPr/>
        </p:nvSpPr>
        <p:spPr>
          <a:xfrm>
            <a:off x="517474" y="3193523"/>
            <a:ext cx="74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b="1" dirty="0"/>
              <a:t>02. </a:t>
            </a:r>
            <a:r>
              <a:rPr lang="en-US" altLang="ko-KR" dirty="0"/>
              <a:t>OpenCV</a:t>
            </a:r>
            <a:r>
              <a:rPr lang="ko-KR" altLang="en-US" dirty="0"/>
              <a:t>를 활용할 수 있다</a:t>
            </a:r>
            <a:r>
              <a:rPr lang="en-US" altLang="ko-KR" dirty="0"/>
              <a:t>.</a:t>
            </a:r>
            <a:endParaRPr lang="ko-KR" altLang="en-US" sz="1800" dirty="0">
              <a:solidFill>
                <a:srgbClr val="3078B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BAA01-6865-4549-A2F6-19F21C5B09D7}"/>
              </a:ext>
            </a:extLst>
          </p:cNvPr>
          <p:cNvSpPr txBox="1"/>
          <p:nvPr/>
        </p:nvSpPr>
        <p:spPr>
          <a:xfrm>
            <a:off x="517474" y="3863452"/>
            <a:ext cx="895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b="1" dirty="0"/>
              <a:t>03. </a:t>
            </a:r>
            <a:r>
              <a:rPr lang="ko-KR" altLang="en-US" dirty="0"/>
              <a:t>앱을 사용하여 편의성을 높일 수 있다</a:t>
            </a:r>
            <a:r>
              <a:rPr lang="en-US" altLang="ko-KR" dirty="0"/>
              <a:t>.</a:t>
            </a:r>
            <a:endParaRPr lang="ko-KR" altLang="en-US" sz="1800" dirty="0">
              <a:solidFill>
                <a:srgbClr val="3078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67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7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223F8-4741-455A-942B-3CB746B3766A}"/>
              </a:ext>
            </a:extLst>
          </p:cNvPr>
          <p:cNvSpPr txBox="1"/>
          <p:nvPr/>
        </p:nvSpPr>
        <p:spPr>
          <a:xfrm>
            <a:off x="240080" y="1964842"/>
            <a:ext cx="113786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http://ojc.asia/bbs/board.php?bo_table=LecAndroid&amp;wr_id=94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https://devmozz.github.io/2018/04/23/text-to-speech/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https://www.news1.kr/articles/?3677916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https://github.com/opencv/opencv</a:t>
            </a:r>
          </a:p>
          <a:p>
            <a:r>
              <a:rPr lang="ko-KR" altLang="en-US" spc="-300" dirty="0">
                <a:solidFill>
                  <a:schemeClr val="accent1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논문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http://www.riss.kr/search/detail/DetailView.do?p_mat_type=be54d9b8bc7cdb09&amp;control_no=066b7b8d5393a4f9ffe0bdc3ef48d419&amp;outLink=K</a:t>
            </a:r>
          </a:p>
          <a:p>
            <a:endParaRPr lang="en-US" altLang="ko-KR" spc="-3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http://www.riss.kr/search/detail/DetailView.do?p_mat_type=be54d9b8bc7cdb09&amp;control_no=fa82b3c697fb25f3&amp;outLink=K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42A12-2750-4AFB-977F-E0F61DECBFE2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참고문헌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578DF2-B384-4E6F-AA84-874762868FDB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041AB-6F53-1E5E-A34C-ED879BD6A658}"/>
              </a:ext>
            </a:extLst>
          </p:cNvPr>
          <p:cNvSpPr txBox="1"/>
          <p:nvPr/>
        </p:nvSpPr>
        <p:spPr>
          <a:xfrm>
            <a:off x="240080" y="5128534"/>
            <a:ext cx="3934783" cy="184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3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https://hyeals.tistory.com/80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https://stickode.tistory.com/118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https://ebbnflow.tistory.com/188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pc="-3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6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1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ADA86-D08C-463D-B38C-7F7CA32CA6F6}"/>
              </a:ext>
            </a:extLst>
          </p:cNvPr>
          <p:cNvSpPr/>
          <p:nvPr/>
        </p:nvSpPr>
        <p:spPr>
          <a:xfrm>
            <a:off x="9823508" y="6107185"/>
            <a:ext cx="2368492" cy="750815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4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시장조사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시장현황 및 분석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F10926-7C64-4083-A8F8-4662DB5101F4}"/>
              </a:ext>
            </a:extLst>
          </p:cNvPr>
          <p:cNvGraphicFramePr>
            <a:graphicFrameLocks noGrp="1"/>
          </p:cNvGraphicFramePr>
          <p:nvPr/>
        </p:nvGraphicFramePr>
        <p:xfrm>
          <a:off x="1385534" y="1914037"/>
          <a:ext cx="8663341" cy="4364534"/>
        </p:xfrm>
        <a:graphic>
          <a:graphicData uri="http://schemas.openxmlformats.org/drawingml/2006/table">
            <a:tbl>
              <a:tblPr/>
              <a:tblGrid>
                <a:gridCol w="1305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9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9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9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1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경쟁서비스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뷰메이트 졸음운전 경보시스템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DL330A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경쟁서비스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지넷드림아이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I-VUE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경쟁서비스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졸음운전 경보기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[W41EE2F]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대체서비스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소리 알림 졸음 방지기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개    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동공 확인 통한 경보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동공 확인 통한 경보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동공 확인 통한 경보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고개를 숙이면 경보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운영방식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차량 내부 설치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차량 내부 설치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차량 내부 설치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귀에 착용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61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서 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동공확인을 통해  눈을 </a:t>
                      </a: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초 동안 감고 있거나 고개를 돌리면  </a:t>
                      </a: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삐</a:t>
                      </a: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”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소리를 내어 경보 </a:t>
                      </a:r>
                      <a:endParaRPr lang="en-US" altLang="ko-KR" sz="12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경보 음 조절 가능 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졸음운전</a:t>
                      </a: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전방 미주시를  감지하고 경고함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눈을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초 이상 감을 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고개를 숙일 때 시선을 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</a:rPr>
                        <a:t>초이상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 볼 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고개를 숙이거나 흔들리면 소리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진동을 통해 알림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6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제품 외형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가격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168350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원 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229000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원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180000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3000~8000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662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04ED703-AC5C-4E39-A118-0CD93C0A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18" y="4979541"/>
            <a:ext cx="1545290" cy="793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02A073-27C1-4EF3-B8DB-DFA98F30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4" y="4670678"/>
            <a:ext cx="1591589" cy="12297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F56A21-0D5A-4969-A40B-0CD852985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111" y="4670678"/>
            <a:ext cx="1152525" cy="12297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3AF636-42A3-453B-B306-2D8DD498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588" y="4798248"/>
            <a:ext cx="1386045" cy="9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최종목표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109A3F-6727-4850-87BD-3BBA685023CE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최종목표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F138A3-E2C2-4233-9B91-65CF7E389906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711DD-92E6-43B4-8B01-537214299E35}"/>
              </a:ext>
            </a:extLst>
          </p:cNvPr>
          <p:cNvSpPr txBox="1"/>
          <p:nvPr/>
        </p:nvSpPr>
        <p:spPr>
          <a:xfrm>
            <a:off x="701172" y="2197836"/>
            <a:ext cx="7880766" cy="36009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/>
              <a:t>졸음방지 시스템</a:t>
            </a:r>
            <a:endParaRPr lang="en-US" altLang="ko-KR" sz="3600" dirty="0"/>
          </a:p>
          <a:p>
            <a:pPr marL="571500" indent="-571500">
              <a:buFontTx/>
              <a:buChar char="-"/>
            </a:pPr>
            <a:endParaRPr lang="en-US" altLang="ko-KR" sz="2400" dirty="0"/>
          </a:p>
          <a:p>
            <a:pPr marL="571500" indent="-571500">
              <a:buFontTx/>
              <a:buChar char="-"/>
            </a:pPr>
            <a:r>
              <a:rPr lang="ko-KR" altLang="en-US" sz="2400" dirty="0"/>
              <a:t>운전 중 졸음에 따른 즉각적인 피드백</a:t>
            </a:r>
            <a:endParaRPr lang="en-US" altLang="ko-KR" sz="2400" dirty="0"/>
          </a:p>
          <a:p>
            <a:pPr marL="571500" indent="-571500">
              <a:buFontTx/>
              <a:buChar char="-"/>
            </a:pPr>
            <a:endParaRPr lang="en-US" altLang="ko-KR" sz="2400" dirty="0"/>
          </a:p>
          <a:p>
            <a:pPr marL="571500" indent="-571500">
              <a:buFontTx/>
              <a:buChar char="-"/>
            </a:pPr>
            <a:r>
              <a:rPr lang="ko-KR" altLang="en-US" sz="2400" dirty="0"/>
              <a:t>사용자의 주행시간에 따른 피로도 측정</a:t>
            </a:r>
            <a:endParaRPr lang="en-US" altLang="ko-KR" sz="2400" dirty="0"/>
          </a:p>
          <a:p>
            <a:pPr marL="571500" indent="-571500">
              <a:buFontTx/>
              <a:buChar char="-"/>
            </a:pPr>
            <a:endParaRPr lang="en-US" altLang="ko-KR" sz="2400" dirty="0"/>
          </a:p>
          <a:p>
            <a:pPr marL="571500" indent="-571500">
              <a:buFontTx/>
              <a:buChar char="-"/>
            </a:pPr>
            <a:r>
              <a:rPr lang="ko-KR" altLang="en-US" sz="2400" dirty="0"/>
              <a:t>차량내부 환기를 통한 졸음 방지</a:t>
            </a:r>
            <a:endParaRPr lang="en-US" altLang="ko-KR" sz="2400" dirty="0"/>
          </a:p>
          <a:p>
            <a:pPr marL="571500" indent="-571500">
              <a:buFontTx/>
              <a:buChar char="-"/>
            </a:pPr>
            <a:endParaRPr lang="en-US" altLang="ko-KR" sz="2400" dirty="0"/>
          </a:p>
          <a:p>
            <a:pPr marL="571500" indent="-571500">
              <a:buFontTx/>
              <a:buChar char="-"/>
            </a:pPr>
            <a:r>
              <a:rPr lang="en-US" altLang="ko-KR" sz="2400" dirty="0"/>
              <a:t>TTS</a:t>
            </a:r>
            <a:r>
              <a:rPr lang="ko-KR" altLang="en-US" sz="2400" dirty="0"/>
              <a:t>를 사용한 편의성 증가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7456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-1"/>
            <a:ext cx="12192000" cy="2917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372160" y="1126135"/>
            <a:ext cx="3758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j-ea"/>
                <a:ea typeface="+mj-ea"/>
              </a:rPr>
              <a:t>개발 사용된 도구</a:t>
            </a:r>
            <a:endParaRPr lang="en-US" altLang="ko-KR" sz="4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FC24B4C-EE13-4464-A2D4-DCBCC36E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" y="3434458"/>
            <a:ext cx="4027774" cy="11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안드로이드 스튜디오 - 해시넷">
            <a:extLst>
              <a:ext uri="{FF2B5EF4-FFF2-40B4-BE49-F238E27FC236}">
                <a16:creationId xmlns:a16="http://schemas.microsoft.com/office/drawing/2014/main" id="{372BDDCF-A000-4B26-8758-00AE0CE6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4149"/>
            <a:ext cx="4293728" cy="111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PI] Raspberry pi 4 CM + I/O board 도착 - Clazitive Developer">
            <a:extLst>
              <a:ext uri="{FF2B5EF4-FFF2-40B4-BE49-F238E27FC236}">
                <a16:creationId xmlns:a16="http://schemas.microsoft.com/office/drawing/2014/main" id="{257EE13E-7A6F-4404-A62B-C7BC046F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728" y="3508343"/>
            <a:ext cx="4060095" cy="103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 transient이란?">
            <a:extLst>
              <a:ext uri="{FF2B5EF4-FFF2-40B4-BE49-F238E27FC236}">
                <a16:creationId xmlns:a16="http://schemas.microsoft.com/office/drawing/2014/main" id="{402D29A8-7C72-4063-BC2F-A2045D7EA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7980" y="3469345"/>
            <a:ext cx="2158774" cy="103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프로그래밍] 파이썬 Python , 정체를 모른다면 Click : 네이버 블로그">
            <a:extLst>
              <a:ext uri="{FF2B5EF4-FFF2-40B4-BE49-F238E27FC236}">
                <a16:creationId xmlns:a16="http://schemas.microsoft.com/office/drawing/2014/main" id="{33B7B7A9-CB57-54DE-B026-59A3D11A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42074" y="4561607"/>
            <a:ext cx="3386885" cy="13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Google Text-to-Speech을 위한 Android - Uptodown에서 APK를 다운로드하세요">
            <a:extLst>
              <a:ext uri="{FF2B5EF4-FFF2-40B4-BE49-F238E27FC236}">
                <a16:creationId xmlns:a16="http://schemas.microsoft.com/office/drawing/2014/main" id="{E773F2CF-D263-9BB5-7DAA-5738A0FC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204" y="4791593"/>
            <a:ext cx="1076960" cy="107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F83CCA-C284-6B19-F67B-01571EAB187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44" y="4659669"/>
            <a:ext cx="955033" cy="11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시스템 구성도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시스템 구성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순서도: 자기 디스크 24">
            <a:extLst>
              <a:ext uri="{FF2B5EF4-FFF2-40B4-BE49-F238E27FC236}">
                <a16:creationId xmlns:a16="http://schemas.microsoft.com/office/drawing/2014/main" id="{E023DDEB-2B56-4285-9582-32232D9933C2}"/>
              </a:ext>
            </a:extLst>
          </p:cNvPr>
          <p:cNvSpPr/>
          <p:nvPr/>
        </p:nvSpPr>
        <p:spPr>
          <a:xfrm>
            <a:off x="4659140" y="3825851"/>
            <a:ext cx="1985206" cy="107585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D463B9E-CF53-4D61-BC52-9D9DB268F5CE}"/>
              </a:ext>
            </a:extLst>
          </p:cNvPr>
          <p:cNvCxnSpPr>
            <a:cxnSpLocks/>
          </p:cNvCxnSpPr>
          <p:nvPr/>
        </p:nvCxnSpPr>
        <p:spPr>
          <a:xfrm>
            <a:off x="3985169" y="3621292"/>
            <a:ext cx="1" cy="2572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FB42EF8A-9F85-4E92-A69D-E1E874199058}"/>
              </a:ext>
            </a:extLst>
          </p:cNvPr>
          <p:cNvSpPr/>
          <p:nvPr/>
        </p:nvSpPr>
        <p:spPr>
          <a:xfrm rot="10800000">
            <a:off x="3853232" y="3506861"/>
            <a:ext cx="291023" cy="121541"/>
          </a:xfrm>
          <a:prstGeom prst="triangl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8D9D5C-7115-4774-A5BF-AD936BE27916}"/>
              </a:ext>
            </a:extLst>
          </p:cNvPr>
          <p:cNvSpPr/>
          <p:nvPr/>
        </p:nvSpPr>
        <p:spPr>
          <a:xfrm>
            <a:off x="2357744" y="3859474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라즈베리파이</a:t>
            </a:r>
            <a:endParaRPr lang="ko-KR" altLang="en-US" sz="16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9" name="꺾인 연결선 43">
            <a:extLst>
              <a:ext uri="{FF2B5EF4-FFF2-40B4-BE49-F238E27FC236}">
                <a16:creationId xmlns:a16="http://schemas.microsoft.com/office/drawing/2014/main" id="{8D8A63E8-FF34-4332-A2FB-DC30D20453FC}"/>
              </a:ext>
            </a:extLst>
          </p:cNvPr>
          <p:cNvCxnSpPr>
            <a:cxnSpLocks/>
            <a:stCxn id="55" idx="2"/>
            <a:endCxn id="34" idx="0"/>
          </p:cNvCxnSpPr>
          <p:nvPr/>
        </p:nvCxnSpPr>
        <p:spPr>
          <a:xfrm rot="16200000" flipH="1">
            <a:off x="1970225" y="2479351"/>
            <a:ext cx="534581" cy="22256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DD06E7A-D2B6-4A33-82DD-410263AC57C1}"/>
              </a:ext>
            </a:extLst>
          </p:cNvPr>
          <p:cNvCxnSpPr>
            <a:cxnSpLocks/>
          </p:cNvCxnSpPr>
          <p:nvPr/>
        </p:nvCxnSpPr>
        <p:spPr>
          <a:xfrm>
            <a:off x="8553716" y="3676009"/>
            <a:ext cx="1" cy="2572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53836F1-5702-429B-8F4F-4BA46265D756}"/>
              </a:ext>
            </a:extLst>
          </p:cNvPr>
          <p:cNvSpPr/>
          <p:nvPr/>
        </p:nvSpPr>
        <p:spPr>
          <a:xfrm rot="10800000">
            <a:off x="8421778" y="3567555"/>
            <a:ext cx="291023" cy="121541"/>
          </a:xfrm>
          <a:prstGeom prst="triangl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A01E8F8-9F14-49E8-840C-679C91824140}"/>
              </a:ext>
            </a:extLst>
          </p:cNvPr>
          <p:cNvSpPr/>
          <p:nvPr/>
        </p:nvSpPr>
        <p:spPr>
          <a:xfrm>
            <a:off x="132080" y="2316280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적외선 카메라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5ED044-5866-4A1F-BD57-8B83B952B9AF}"/>
              </a:ext>
            </a:extLst>
          </p:cNvPr>
          <p:cNvSpPr/>
          <p:nvPr/>
        </p:nvSpPr>
        <p:spPr>
          <a:xfrm>
            <a:off x="6960537" y="3880184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앱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06DEF25-34DB-4241-A738-20F578817319}"/>
              </a:ext>
            </a:extLst>
          </p:cNvPr>
          <p:cNvSpPr/>
          <p:nvPr/>
        </p:nvSpPr>
        <p:spPr>
          <a:xfrm>
            <a:off x="153183" y="5090088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이산화탄소 센서</a:t>
            </a:r>
          </a:p>
        </p:txBody>
      </p:sp>
      <p:cxnSp>
        <p:nvCxnSpPr>
          <p:cNvPr id="70" name="꺾인 연결선 43">
            <a:extLst>
              <a:ext uri="{FF2B5EF4-FFF2-40B4-BE49-F238E27FC236}">
                <a16:creationId xmlns:a16="http://schemas.microsoft.com/office/drawing/2014/main" id="{06072E28-9438-4D69-8007-7340F68AA9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89098" y="4120955"/>
            <a:ext cx="726307" cy="12119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81D6747-07B7-4028-89FE-ED8F18DD5070}"/>
              </a:ext>
            </a:extLst>
          </p:cNvPr>
          <p:cNvSpPr/>
          <p:nvPr/>
        </p:nvSpPr>
        <p:spPr>
          <a:xfrm>
            <a:off x="10043520" y="3880183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핸드폰 스피커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1B870B4-F0DA-4E23-A41C-77A7EEC1F9DC}"/>
              </a:ext>
            </a:extLst>
          </p:cNvPr>
          <p:cNvCxnSpPr>
            <a:cxnSpLocks/>
            <a:stCxn id="56" idx="3"/>
            <a:endCxn id="78" idx="1"/>
          </p:cNvCxnSpPr>
          <p:nvPr/>
        </p:nvCxnSpPr>
        <p:spPr>
          <a:xfrm flipV="1">
            <a:off x="8945742" y="4384490"/>
            <a:ext cx="109777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46CB8F-5BC7-936D-3240-FFFA1F0BE3A6}"/>
              </a:ext>
            </a:extLst>
          </p:cNvPr>
          <p:cNvCxnSpPr>
            <a:stCxn id="34" idx="3"/>
            <a:endCxn id="25" idx="2"/>
          </p:cNvCxnSpPr>
          <p:nvPr/>
        </p:nvCxnSpPr>
        <p:spPr>
          <a:xfrm flipV="1">
            <a:off x="4342949" y="4363780"/>
            <a:ext cx="3161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277EA7-C4C0-4294-6F3E-490C77D1B0BA}"/>
              </a:ext>
            </a:extLst>
          </p:cNvPr>
          <p:cNvCxnSpPr/>
          <p:nvPr/>
        </p:nvCxnSpPr>
        <p:spPr>
          <a:xfrm flipV="1">
            <a:off x="6613552" y="4363779"/>
            <a:ext cx="3161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95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bb993a-c937-4ad7-9619-ad03b79a8964" xsi:nil="true"/>
    <lcf76f155ced4ddcb4097134ff3c332f xmlns="0b7cae5d-f27e-4619-9517-c4982396113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63B20C2D4971C4F8B90351C3F56BC2F" ma:contentTypeVersion="15" ma:contentTypeDescription="새 문서를 만듭니다." ma:contentTypeScope="" ma:versionID="1598fb8a092c0faecc9b4116879bd7c7">
  <xsd:schema xmlns:xsd="http://www.w3.org/2001/XMLSchema" xmlns:xs="http://www.w3.org/2001/XMLSchema" xmlns:p="http://schemas.microsoft.com/office/2006/metadata/properties" xmlns:ns2="0b7cae5d-f27e-4619-9517-c4982396113a" xmlns:ns3="4dbb993a-c937-4ad7-9619-ad03b79a8964" targetNamespace="http://schemas.microsoft.com/office/2006/metadata/properties" ma:root="true" ma:fieldsID="b22b2be6a6cd69df4ca0f6f29af8a355" ns2:_="" ns3:_="">
    <xsd:import namespace="0b7cae5d-f27e-4619-9517-c4982396113a"/>
    <xsd:import namespace="4dbb993a-c937-4ad7-9619-ad03b79a89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cae5d-f27e-4619-9517-c498239611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b993a-c937-4ad7-9619-ad03b79a896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48eeec9-2da6-4f0c-9bf4-1f5454d585f8}" ma:internalName="TaxCatchAll" ma:showField="CatchAllData" ma:web="4dbb993a-c937-4ad7-9619-ad03b79a8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A78019-51B8-4C07-B2FF-E9653D50431F}">
  <ds:schemaRefs>
    <ds:schemaRef ds:uri="http://schemas.microsoft.com/office/2006/metadata/properties"/>
    <ds:schemaRef ds:uri="http://schemas.microsoft.com/office/infopath/2007/PartnerControls"/>
    <ds:schemaRef ds:uri="4dbb993a-c937-4ad7-9619-ad03b79a8964"/>
    <ds:schemaRef ds:uri="0b7cae5d-f27e-4619-9517-c4982396113a"/>
  </ds:schemaRefs>
</ds:datastoreItem>
</file>

<file path=customXml/itemProps2.xml><?xml version="1.0" encoding="utf-8"?>
<ds:datastoreItem xmlns:ds="http://schemas.openxmlformats.org/officeDocument/2006/customXml" ds:itemID="{EC2AC9E5-773C-4183-A3E1-A0DF3E3B1C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C3565F-7876-41B0-8DCF-594D88CADE14}"/>
</file>

<file path=docProps/app.xml><?xml version="1.0" encoding="utf-8"?>
<Properties xmlns="http://schemas.openxmlformats.org/officeDocument/2006/extended-properties" xmlns:vt="http://schemas.openxmlformats.org/officeDocument/2006/docPropsVTypes">
  <TotalTime>2511</TotalTime>
  <Words>1383</Words>
  <Application>Microsoft Office PowerPoint</Application>
  <PresentationFormat>와이드스크린</PresentationFormat>
  <Paragraphs>420</Paragraphs>
  <Slides>55</Slides>
  <Notes>0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[학부생]오현석</cp:lastModifiedBy>
  <cp:revision>62</cp:revision>
  <dcterms:created xsi:type="dcterms:W3CDTF">2020-09-07T02:34:06Z</dcterms:created>
  <dcterms:modified xsi:type="dcterms:W3CDTF">2022-09-25T14:33:22Z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0x010100B63B20C2D4971C4F8B90351C3F56BC2F</vt:lpwstr>
  </property>
  <property fmtid="{D5CDD505-2E9C-101B-9397-08002B2CF9AE}" pid="3" name="MediaServiceImageTags">
    <vt:lpwstr/>
  </property>
</Properties>
</file>